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6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2"/>
  </p:notesMasterIdLst>
  <p:sldIdLst>
    <p:sldId id="259" r:id="rId2"/>
    <p:sldId id="433" r:id="rId3"/>
    <p:sldId id="434" r:id="rId4"/>
    <p:sldId id="431" r:id="rId5"/>
    <p:sldId id="432" r:id="rId6"/>
    <p:sldId id="435" r:id="rId7"/>
    <p:sldId id="436" r:id="rId8"/>
    <p:sldId id="437" r:id="rId9"/>
    <p:sldId id="293" r:id="rId10"/>
    <p:sldId id="294" r:id="rId11"/>
    <p:sldId id="295" r:id="rId12"/>
    <p:sldId id="296" r:id="rId13"/>
    <p:sldId id="429" r:id="rId14"/>
    <p:sldId id="421" r:id="rId15"/>
    <p:sldId id="420" r:id="rId16"/>
    <p:sldId id="297" r:id="rId17"/>
    <p:sldId id="298" r:id="rId18"/>
    <p:sldId id="419" r:id="rId19"/>
    <p:sldId id="422" r:id="rId20"/>
    <p:sldId id="299" r:id="rId21"/>
    <p:sldId id="300" r:id="rId22"/>
    <p:sldId id="423" r:id="rId23"/>
    <p:sldId id="424" r:id="rId24"/>
    <p:sldId id="301" r:id="rId25"/>
    <p:sldId id="302" r:id="rId26"/>
    <p:sldId id="425" r:id="rId27"/>
    <p:sldId id="303" r:id="rId28"/>
    <p:sldId id="304" r:id="rId29"/>
    <p:sldId id="426" r:id="rId30"/>
    <p:sldId id="430" r:id="rId3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C92"/>
    <a:srgbClr val="5F5F5F"/>
    <a:srgbClr val="808080"/>
    <a:srgbClr val="009999"/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78" autoAdjust="0"/>
    <p:restoredTop sz="94660"/>
  </p:normalViewPr>
  <p:slideViewPr>
    <p:cSldViewPr>
      <p:cViewPr varScale="1">
        <p:scale>
          <a:sx n="120" d="100"/>
          <a:sy n="120" d="100"/>
        </p:scale>
        <p:origin x="1338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ustomXml" Target="../customXml/item3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38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nl-BE" altLang="en-US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nl-BE" altLang="en-US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1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BE" altLang="en-US"/>
              <a:t>Klik om de opmaakprofielen van de modeltekst te bewerken</a:t>
            </a:r>
          </a:p>
          <a:p>
            <a:pPr lvl="1"/>
            <a:r>
              <a:rPr lang="nl-BE" altLang="en-US"/>
              <a:t>Tweede niveau</a:t>
            </a:r>
          </a:p>
          <a:p>
            <a:pPr lvl="2"/>
            <a:r>
              <a:rPr lang="nl-BE" altLang="en-US"/>
              <a:t>Derde niveau</a:t>
            </a:r>
          </a:p>
          <a:p>
            <a:pPr lvl="3"/>
            <a:r>
              <a:rPr lang="nl-BE" altLang="en-US"/>
              <a:t>Vierde niveau</a:t>
            </a:r>
          </a:p>
          <a:p>
            <a:pPr lvl="4"/>
            <a:r>
              <a:rPr lang="nl-BE" altLang="en-US"/>
              <a:t>Vijfde niveau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nl-BE" altLang="en-US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B2815CA-8B89-4A81-BA09-02513C966930}" type="slidenum">
              <a:rPr lang="nl-BE" altLang="en-US"/>
              <a:pPr/>
              <a:t>‹#›</a:t>
            </a:fld>
            <a:endParaRPr lang="nl-BE" altLang="en-US"/>
          </a:p>
        </p:txBody>
      </p:sp>
    </p:spTree>
    <p:extLst>
      <p:ext uri="{BB962C8B-B14F-4D97-AF65-F5344CB8AC3E}">
        <p14:creationId xmlns:p14="http://schemas.microsoft.com/office/powerpoint/2010/main" val="42763602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082675"/>
          </a:xfrm>
        </p:spPr>
        <p:txBody>
          <a:bodyPr/>
          <a:lstStyle>
            <a:lvl1pPr algn="l"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altLang="en-US" noProof="0"/>
              <a:t>Click to edit Master title style</a:t>
            </a:r>
            <a:endParaRPr lang="nl-BE" altLang="en-US" noProof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4213" y="3429000"/>
            <a:ext cx="7088187" cy="720725"/>
          </a:xfrm>
        </p:spPr>
        <p:txBody>
          <a:bodyPr/>
          <a:lstStyle>
            <a:lvl1pPr marL="0" indent="0">
              <a:buFontTx/>
              <a:buNone/>
              <a:defRPr sz="1800" b="1">
                <a:solidFill>
                  <a:srgbClr val="007C92"/>
                </a:solidFill>
                <a:latin typeface="Verdana" pitchFamily="34" charset="0"/>
              </a:defRPr>
            </a:lvl1pPr>
          </a:lstStyle>
          <a:p>
            <a:pPr lvl="0"/>
            <a:r>
              <a:rPr lang="en-US" altLang="en-US" noProof="0"/>
              <a:t>Click to edit Master subtitle style</a:t>
            </a:r>
            <a:endParaRPr lang="nl-BE" altLang="en-US" noProof="0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5FD40191-F203-4AB1-96EC-AD5F900ACBCA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11274" name="Picture 10" descr="L-logo INAMI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60350"/>
            <a:ext cx="1514475" cy="134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275730-A482-48AA-8A0B-46534209399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79648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D92165-F3F5-4980-8958-38374D298B7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8913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A32DB5-EEB4-4681-9E39-0D2E75D8C74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36903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969EC5-76D6-4350-BF4F-A9390AF1D89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22800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0EEE26-4CBF-495C-87EB-EFD30190A6D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96906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C30467-DC62-42CE-B8BF-9CFD81F8235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53471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D785B1-359A-466E-9819-5A7BC905DC3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96328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3B1737-D835-475A-8BBA-836A5444003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33112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7C3BFB-C4B9-4EFF-8A6A-80793776346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10777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A4DFFA-5CCC-4AEA-90B1-65C7146D893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7635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835150" y="274638"/>
            <a:ext cx="6851650" cy="7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KLIK OM HET OPMAAKPROFIEL TE BEWERKEN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Klik om de opmaakprofielen van de modeltekst te bewerken</a:t>
            </a:r>
          </a:p>
          <a:p>
            <a:pPr lvl="1"/>
            <a:r>
              <a:rPr lang="en-US" altLang="en-US"/>
              <a:t>Tweede niveau</a:t>
            </a:r>
          </a:p>
          <a:p>
            <a:pPr lvl="2"/>
            <a:r>
              <a:rPr lang="en-US" altLang="en-US"/>
              <a:t>Derde niveau</a:t>
            </a:r>
          </a:p>
          <a:p>
            <a:pPr lvl="3"/>
            <a:r>
              <a:rPr lang="en-US" altLang="en-US"/>
              <a:t>Vierde niveau</a:t>
            </a:r>
          </a:p>
          <a:p>
            <a:pPr lvl="4"/>
            <a:r>
              <a:rPr lang="en-US" altLang="en-US"/>
              <a:t>Vijfde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F184632-F337-4713-ACD7-36A6B95D914F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1032" name="Picture 8" descr="electrogram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836613"/>
            <a:ext cx="8820150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L-logo INAMI 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8100"/>
            <a:ext cx="1514475" cy="134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007C9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007C92"/>
          </a:solidFill>
          <a:latin typeface="Verdan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007C92"/>
          </a:solidFill>
          <a:latin typeface="Verdan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007C92"/>
          </a:solidFill>
          <a:latin typeface="Verdan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007C92"/>
          </a:solidFill>
          <a:latin typeface="Verdan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007C92"/>
          </a:solidFill>
          <a:latin typeface="Verdan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007C92"/>
          </a:solidFill>
          <a:latin typeface="Verdan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007C92"/>
          </a:solidFill>
          <a:latin typeface="Verdan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007C92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484784"/>
            <a:ext cx="8351962" cy="1082675"/>
          </a:xfrm>
        </p:spPr>
        <p:txBody>
          <a:bodyPr/>
          <a:lstStyle/>
          <a:p>
            <a:r>
              <a:rPr lang="fr-FR" dirty="0"/>
              <a:t>Feedback individuel des médecins généralistes</a:t>
            </a:r>
            <a:r>
              <a:rPr lang="nl-BE" dirty="0"/>
              <a:t/>
            </a:r>
            <a:br>
              <a:rPr lang="nl-BE" dirty="0"/>
            </a:br>
            <a:r>
              <a:rPr lang="nl-BE" dirty="0">
                <a:solidFill>
                  <a:schemeClr val="bg1">
                    <a:lumMod val="50000"/>
                  </a:schemeClr>
                </a:solidFill>
              </a:rPr>
              <a:t>2019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14" b="30069"/>
          <a:stretch/>
        </p:blipFill>
        <p:spPr bwMode="auto">
          <a:xfrm>
            <a:off x="179512" y="3068960"/>
            <a:ext cx="8858250" cy="349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687600" y="2583161"/>
            <a:ext cx="7088187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1800" b="1">
                <a:solidFill>
                  <a:srgbClr val="006F82"/>
                </a:solidFill>
                <a:latin typeface="Verdana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nl-BE" kern="0" dirty="0" err="1"/>
              <a:t>Résultats</a:t>
            </a:r>
            <a:r>
              <a:rPr lang="nl-BE" kern="0" dirty="0"/>
              <a:t> GLEM (</a:t>
            </a:r>
            <a:r>
              <a:rPr lang="nl-BE" kern="0" dirty="0" err="1"/>
              <a:t>données</a:t>
            </a:r>
            <a:r>
              <a:rPr lang="nl-BE" kern="0" dirty="0"/>
              <a:t> 2016</a:t>
            </a:r>
            <a:r>
              <a:rPr lang="nl-BE" kern="0" dirty="0" smtClean="0"/>
              <a:t>) </a:t>
            </a:r>
          </a:p>
          <a:p>
            <a:r>
              <a:rPr lang="nl-BE" kern="0" dirty="0" smtClean="0"/>
              <a:t>pour </a:t>
            </a:r>
            <a:r>
              <a:rPr lang="nl-BE" kern="0" dirty="0" err="1" smtClean="0"/>
              <a:t>le</a:t>
            </a:r>
            <a:r>
              <a:rPr lang="nl-BE" kern="0" dirty="0" smtClean="0"/>
              <a:t> remboursement à </a:t>
            </a:r>
            <a:r>
              <a:rPr lang="nl-BE" kern="0" dirty="0" err="1" smtClean="0"/>
              <a:t>l’acte</a:t>
            </a:r>
            <a:r>
              <a:rPr lang="nl-BE" kern="0" dirty="0"/>
              <a:t> - THÈME </a:t>
            </a:r>
            <a:r>
              <a:rPr lang="nl-BE" kern="0" dirty="0" smtClean="0"/>
              <a:t>I</a:t>
            </a:r>
            <a:r>
              <a:rPr lang="en-US" kern="0" dirty="0" smtClean="0"/>
              <a:t>II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18768075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150" y="274638"/>
            <a:ext cx="6851650" cy="777875"/>
          </a:xfrm>
        </p:spPr>
        <p:txBody>
          <a:bodyPr/>
          <a:lstStyle/>
          <a:p>
            <a:r>
              <a:rPr lang="nl-BE" dirty="0"/>
              <a:t>THÈME III: </a:t>
            </a:r>
            <a:r>
              <a:rPr lang="fr-BE" dirty="0"/>
              <a:t>IMAGERIE MÉDICALE ET EXAMENS PRÉOPÉRATOIRES</a:t>
            </a:r>
            <a:endParaRPr lang="en-US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514350" indent="-514350">
              <a:buFont typeface="+mj-lt"/>
              <a:buAutoNum type="arabicPeriod"/>
            </a:pPr>
            <a:endParaRPr lang="nl-BE" kern="0"/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fr-BE" sz="2400" kern="0"/>
              <a:t>Usage excessif de l'imagerie de la colonne vertébrale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fr-BE" sz="2400" kern="0"/>
              <a:t>Usage excessif d'examens préopératoires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fr-BE" sz="2400" kern="0"/>
              <a:t>Exposition aux rayonnements par imagerie médicale obsolète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fr-BE" sz="2400" kern="0"/>
              <a:t>Usage excessif de l'échographie de la glande thyroïde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fr-BE" sz="2400" kern="0"/>
              <a:t>Dépistage du cancer du sein</a:t>
            </a:r>
            <a:endParaRPr lang="nl-BE" sz="2400" kern="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32DB5-EEB4-4681-9E39-0D2E75D8C742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10723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150" y="274638"/>
            <a:ext cx="6851650" cy="777875"/>
          </a:xfrm>
        </p:spPr>
        <p:txBody>
          <a:bodyPr/>
          <a:lstStyle/>
          <a:p>
            <a:r>
              <a:rPr lang="nl-BE" dirty="0"/>
              <a:t>THÈME III: </a:t>
            </a:r>
            <a:r>
              <a:rPr lang="fr-BE" dirty="0"/>
              <a:t>IMAGERIE MÉDICALE ET EXAMENS PRÉOPÉRATOIRES</a:t>
            </a:r>
            <a:endParaRPr lang="en-US" dirty="0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514350" indent="-514350">
              <a:buFont typeface="+mj-lt"/>
              <a:buAutoNum type="arabicPeriod"/>
            </a:pPr>
            <a:endParaRPr lang="nl-BE" kern="0"/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fr-FR" sz="2800" b="1" kern="0"/>
              <a:t>Usage excessif de l'imagerie de la colonne vertébrale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fr-FR" sz="2400" kern="0">
                <a:solidFill>
                  <a:schemeClr val="bg1">
                    <a:lumMod val="85000"/>
                  </a:schemeClr>
                </a:solidFill>
              </a:rPr>
              <a:t>Usage excessif d'examens préopératoires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fr-FR" sz="2400" kern="0">
                <a:solidFill>
                  <a:schemeClr val="bg1">
                    <a:lumMod val="85000"/>
                  </a:schemeClr>
                </a:solidFill>
              </a:rPr>
              <a:t>Exposition aux rayonnements par imagerie médicale obsolète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fr-FR" sz="2400" kern="0">
                <a:solidFill>
                  <a:schemeClr val="bg1">
                    <a:lumMod val="85000"/>
                  </a:schemeClr>
                </a:solidFill>
              </a:rPr>
              <a:t>Usage excessif de l'échographie de la glande thyroïde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fr-FR" sz="2400" kern="0">
                <a:solidFill>
                  <a:schemeClr val="bg1">
                    <a:lumMod val="85000"/>
                  </a:schemeClr>
                </a:solidFill>
              </a:rPr>
              <a:t>Dépistage du cancer du sein</a:t>
            </a:r>
            <a:endParaRPr lang="fr-FR" sz="2400" kern="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32DB5-EEB4-4681-9E39-0D2E75D8C742}" type="slidenum">
              <a:rPr lang="en-US" altLang="en-US" smtClean="0"/>
              <a:pPr/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67117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150" y="274638"/>
            <a:ext cx="6851650" cy="777875"/>
          </a:xfrm>
        </p:spPr>
        <p:txBody>
          <a:bodyPr/>
          <a:lstStyle/>
          <a:p>
            <a:r>
              <a:rPr lang="nl-BE" dirty="0"/>
              <a:t>III.1. </a:t>
            </a:r>
            <a:r>
              <a:rPr lang="fr-FR" dirty="0"/>
              <a:t>Usage excessif de l'imagerie de la colonne vertébrale</a:t>
            </a:r>
            <a:endParaRPr lang="en-US" dirty="0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endParaRPr lang="nl-BE" sz="1400" b="1" i="1" ker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lvl="1" indent="0">
              <a:buFontTx/>
              <a:buNone/>
            </a:pPr>
            <a:endParaRPr lang="nl-BE" i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3" y="3718800"/>
            <a:ext cx="945744" cy="2857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ounded Rectangular Callout 4"/>
          <p:cNvSpPr/>
          <p:nvPr/>
        </p:nvSpPr>
        <p:spPr>
          <a:xfrm>
            <a:off x="2452108" y="2132856"/>
            <a:ext cx="6157585" cy="1585944"/>
          </a:xfrm>
          <a:prstGeom prst="wedgeRoundRectCallout">
            <a:avLst>
              <a:gd name="adj1" fmla="val -56584"/>
              <a:gd name="adj2" fmla="val 55857"/>
              <a:gd name="adj3" fmla="val 16667"/>
            </a:avLst>
          </a:prstGeom>
          <a:solidFill>
            <a:srgbClr val="FF9900"/>
          </a:solidFill>
          <a:ln w="38100">
            <a:solidFill>
              <a:srgbClr val="E36C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 algn="just">
              <a:spcBef>
                <a:spcPts val="1000"/>
              </a:spcBef>
              <a:spcAft>
                <a:spcPts val="400"/>
              </a:spcAft>
              <a:buFont typeface="Wingdings"/>
              <a:buChar char=""/>
            </a:pPr>
            <a:r>
              <a:rPr lang="fr-FR" sz="1400" b="1" dirty="0">
                <a:solidFill>
                  <a:srgbClr val="000000"/>
                </a:solidFill>
                <a:latin typeface="Candara"/>
                <a:ea typeface="Times New Roman"/>
                <a:cs typeface="Times New Roman"/>
              </a:rPr>
              <a:t>N'effectuez pas d'examen d'imagerie en cas de dorsalgie aiguë ou chronique non spécifique</a:t>
            </a:r>
            <a:r>
              <a:rPr lang="nl-BE" sz="1400" b="1" dirty="0">
                <a:solidFill>
                  <a:srgbClr val="000000"/>
                </a:solidFill>
                <a:latin typeface="Candara"/>
                <a:ea typeface="Times New Roman"/>
                <a:cs typeface="Times New Roman"/>
              </a:rPr>
              <a:t>.</a:t>
            </a:r>
            <a:endParaRPr lang="en-US" sz="1400" b="1" dirty="0">
              <a:solidFill>
                <a:srgbClr val="000000"/>
              </a:solidFill>
              <a:latin typeface="Candara"/>
              <a:ea typeface="Times New Roman"/>
              <a:cs typeface="Times New Roman"/>
            </a:endParaRPr>
          </a:p>
          <a:p>
            <a:pPr marL="342900" lvl="0" indent="-342900" algn="just">
              <a:spcBef>
                <a:spcPts val="1000"/>
              </a:spcBef>
              <a:spcAft>
                <a:spcPts val="400"/>
              </a:spcAft>
              <a:buFont typeface="Wingdings"/>
              <a:buChar char=""/>
            </a:pPr>
            <a:r>
              <a:rPr lang="fr-FR" sz="1400" b="1" dirty="0">
                <a:solidFill>
                  <a:srgbClr val="000000"/>
                </a:solidFill>
                <a:latin typeface="Candara"/>
                <a:ea typeface="Times New Roman"/>
                <a:cs typeface="Times New Roman"/>
              </a:rPr>
              <a:t>Si, pour des raisons spécifiques, l'imagerie devait tout de même être indiquée, évitez les examens séquentiels. L'IRM n'est pas toujours le meilleur choix, mais il l'est la plupart du temps</a:t>
            </a:r>
            <a:r>
              <a:rPr lang="nl-BE" sz="1400" b="1" dirty="0">
                <a:solidFill>
                  <a:srgbClr val="000000"/>
                </a:solidFill>
                <a:latin typeface="Candara"/>
                <a:ea typeface="Times New Roman"/>
                <a:cs typeface="Times New Roman"/>
              </a:rPr>
              <a:t>.</a:t>
            </a:r>
            <a:endParaRPr lang="en-US" sz="1400" b="1" dirty="0">
              <a:solidFill>
                <a:srgbClr val="000000"/>
              </a:solidFill>
              <a:latin typeface="Candara"/>
              <a:ea typeface="Times New Roman"/>
              <a:cs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32DB5-EEB4-4681-9E39-0D2E75D8C742}" type="slidenum">
              <a:rPr lang="en-US" altLang="en-US" smtClean="0"/>
              <a:pPr/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68357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CFA6D57-7A40-47FE-92AA-2F821BA23B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i="1" dirty="0">
                <a:latin typeface="Candara"/>
                <a:ea typeface="Times New Roman"/>
                <a:cs typeface="Times New Roman"/>
              </a:rPr>
              <a:t>Proportion de vos patients sans problème orthopédique avéré, à qui vous avez prescrit au moins 1 fois une imagerie de la colonne vertébrale au cours des 3 dernières </a:t>
            </a:r>
            <a:r>
              <a:rPr lang="fr-FR" i="1" dirty="0" smtClean="0">
                <a:latin typeface="Candara"/>
                <a:ea typeface="Times New Roman"/>
                <a:cs typeface="Times New Roman"/>
              </a:rPr>
              <a:t>années</a:t>
            </a:r>
            <a:endParaRPr lang="fr-FR" i="1" dirty="0">
              <a:latin typeface="Candara"/>
              <a:ea typeface="Times New Roman"/>
              <a:cs typeface="Times New Roman"/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1F65533-3ADC-4FBC-8BC6-9EA533E68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32DB5-EEB4-4681-9E39-0D2E75D8C742}" type="slidenum">
              <a:rPr lang="en-US" altLang="en-US" smtClean="0"/>
              <a:pPr/>
              <a:t>13</a:t>
            </a:fld>
            <a:endParaRPr lang="en-US" altLang="en-US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9DB5F683-F051-45FF-BB7E-524D13CC47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59" y="1844824"/>
            <a:ext cx="8364437" cy="4852837"/>
          </a:xfrm>
          <a:prstGeom prst="rect">
            <a:avLst/>
          </a:prstGeom>
        </p:spPr>
      </p:pic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340768"/>
            <a:ext cx="561022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78774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CE8F7825-E7E4-49F0-848E-DC96C4B4C1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688" y="1844824"/>
            <a:ext cx="6273328" cy="4846740"/>
          </a:xfrm>
          <a:prstGeom prst="rect">
            <a:avLst/>
          </a:prstGeom>
        </p:spPr>
      </p:pic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i="1" dirty="0">
                <a:latin typeface="Candara"/>
                <a:ea typeface="Times New Roman"/>
                <a:cs typeface="Times New Roman"/>
              </a:rPr>
              <a:t>Nombre moyen d'examens d'imagerie de la colonne vertébrale différents, par </a:t>
            </a:r>
            <a:r>
              <a:rPr lang="fr-FR" i="1" dirty="0" smtClean="0">
                <a:latin typeface="Candara"/>
                <a:ea typeface="Times New Roman"/>
                <a:cs typeface="Times New Roman"/>
              </a:rPr>
              <a:t>patient</a:t>
            </a:r>
            <a:endParaRPr lang="fr-FR" i="1" dirty="0">
              <a:latin typeface="Candara"/>
              <a:ea typeface="Times New Roman"/>
              <a:cs typeface="Times New Roman"/>
            </a:endParaRPr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340768"/>
            <a:ext cx="563880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85B1-359A-466E-9819-5A7BC905DC33}" type="slidenum">
              <a:rPr lang="en-US" altLang="en-US" smtClean="0"/>
              <a:pPr/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565257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85F9CFB4-BF4A-4562-8D9A-8FA65041B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688" y="1844824"/>
            <a:ext cx="6273328" cy="4846740"/>
          </a:xfrm>
          <a:prstGeom prst="rect">
            <a:avLst/>
          </a:prstGeom>
        </p:spPr>
      </p:pic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i="1" dirty="0">
                <a:latin typeface="Candara"/>
                <a:ea typeface="Times New Roman"/>
                <a:cs typeface="Times New Roman"/>
              </a:rPr>
              <a:t>Part de radiographies et de CT-scans dans l'imagerie de la colonne vertébrale que vous avez </a:t>
            </a:r>
            <a:r>
              <a:rPr lang="fr-FR" i="1" dirty="0" smtClean="0">
                <a:latin typeface="Candara"/>
                <a:ea typeface="Times New Roman"/>
                <a:cs typeface="Times New Roman"/>
              </a:rPr>
              <a:t>prescrite</a:t>
            </a:r>
            <a:endParaRPr lang="fr-FR" i="1" dirty="0">
              <a:latin typeface="Candara"/>
              <a:ea typeface="Times New Roman"/>
              <a:cs typeface="Times New Roman"/>
            </a:endParaRPr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340768"/>
            <a:ext cx="564832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85B1-359A-466E-9819-5A7BC905DC33}" type="slidenum">
              <a:rPr lang="en-US" altLang="en-US" smtClean="0"/>
              <a:pPr/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19799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150" y="274638"/>
            <a:ext cx="6851650" cy="777875"/>
          </a:xfrm>
        </p:spPr>
        <p:txBody>
          <a:bodyPr/>
          <a:lstStyle/>
          <a:p>
            <a:r>
              <a:rPr lang="nl-BE" dirty="0"/>
              <a:t>THÈME III: </a:t>
            </a:r>
            <a:r>
              <a:rPr lang="fr-BE" dirty="0"/>
              <a:t>IMAGERIE MÉDICALE ET EXAMENS PRÉOPÉRATOIRES</a:t>
            </a:r>
            <a:endParaRPr lang="en-US" dirty="0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514350" indent="-514350">
              <a:buFont typeface="+mj-lt"/>
              <a:buAutoNum type="arabicPeriod"/>
            </a:pPr>
            <a:endParaRPr lang="nl-BE" kern="0"/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fr-FR" sz="2400" kern="0">
                <a:solidFill>
                  <a:schemeClr val="bg1">
                    <a:lumMod val="85000"/>
                  </a:schemeClr>
                </a:solidFill>
              </a:rPr>
              <a:t>Usage excessif de l'imagerie de la colonne vertébrale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fr-FR" sz="2800" b="1" kern="0"/>
              <a:t>Usage excessif d'examens préopératoires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fr-FR" sz="2400" kern="0">
                <a:solidFill>
                  <a:schemeClr val="bg1">
                    <a:lumMod val="85000"/>
                  </a:schemeClr>
                </a:solidFill>
              </a:rPr>
              <a:t>Exposition aux rayonnements par imagerie médicale obsolète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fr-FR" sz="2400" kern="0">
                <a:solidFill>
                  <a:schemeClr val="bg1">
                    <a:lumMod val="85000"/>
                  </a:schemeClr>
                </a:solidFill>
              </a:rPr>
              <a:t>Usage excessif de l'échographie de la glande thyroïde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fr-FR" sz="2400" kern="0">
                <a:solidFill>
                  <a:schemeClr val="bg1">
                    <a:lumMod val="85000"/>
                  </a:schemeClr>
                </a:solidFill>
              </a:rPr>
              <a:t>Dépistage du cancer du sein</a:t>
            </a:r>
            <a:endParaRPr lang="fr-FR" sz="2400" kern="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32DB5-EEB4-4681-9E39-0D2E75D8C742}" type="slidenum">
              <a:rPr lang="en-US" altLang="en-US" smtClean="0"/>
              <a:pPr/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47362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150" y="274638"/>
            <a:ext cx="6851650" cy="777875"/>
          </a:xfrm>
        </p:spPr>
        <p:txBody>
          <a:bodyPr/>
          <a:lstStyle/>
          <a:p>
            <a:r>
              <a:rPr lang="nl-BE" dirty="0"/>
              <a:t>III.2. </a:t>
            </a:r>
            <a:r>
              <a:rPr lang="fr-FR" dirty="0"/>
              <a:t>Usage excessif d'examens préopératoires</a:t>
            </a:r>
            <a:endParaRPr lang="en-US" dirty="0"/>
          </a:p>
        </p:txBody>
      </p:sp>
      <p:sp>
        <p:nvSpPr>
          <p:cNvPr id="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marL="0" indent="0">
              <a:buNone/>
            </a:pPr>
            <a:endParaRPr lang="nl-NL" sz="1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fr-FR" sz="1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 ce qui concerne les examens préopératoires ECG, radio du thorax, INR</a:t>
            </a:r>
            <a:r>
              <a:rPr lang="nl-NL" sz="1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nl-BE" sz="1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lvl="1" indent="0">
              <a:buNone/>
            </a:pPr>
            <a:endParaRPr lang="nl-BE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ounded Rectangular Callout 3"/>
          <p:cNvSpPr/>
          <p:nvPr/>
        </p:nvSpPr>
        <p:spPr>
          <a:xfrm>
            <a:off x="2449374" y="2852936"/>
            <a:ext cx="6157584" cy="2016224"/>
          </a:xfrm>
          <a:prstGeom prst="wedgeRoundRectCallout">
            <a:avLst>
              <a:gd name="adj1" fmla="val -58297"/>
              <a:gd name="adj2" fmla="val 30349"/>
              <a:gd name="adj3" fmla="val 16667"/>
            </a:avLst>
          </a:prstGeom>
          <a:solidFill>
            <a:srgbClr val="FF9900"/>
          </a:solidFill>
          <a:ln w="38100">
            <a:solidFill>
              <a:srgbClr val="E36C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 algn="just">
              <a:spcBef>
                <a:spcPts val="1000"/>
              </a:spcBef>
              <a:spcAft>
                <a:spcPts val="400"/>
              </a:spcAft>
              <a:buFont typeface="Wingdings"/>
              <a:buChar char=""/>
            </a:pPr>
            <a:r>
              <a:rPr lang="fr-FR" sz="1400" b="1" dirty="0">
                <a:solidFill>
                  <a:srgbClr val="000000"/>
                </a:solidFill>
                <a:latin typeface="Candara"/>
                <a:ea typeface="Times New Roman"/>
                <a:cs typeface="Times New Roman"/>
              </a:rPr>
              <a:t>Chez les patients &lt; 50 ans présentant un faible profil de risque*, n'effectuez pas systématiquement un ECG, une radio du thorax ou une mesure de l'INR comme examens préopératoires pour des chirurgies mineures ou intermédiaires**</a:t>
            </a:r>
            <a:r>
              <a:rPr lang="nl-BE" sz="1400" b="1" dirty="0">
                <a:solidFill>
                  <a:srgbClr val="000000"/>
                </a:solidFill>
                <a:latin typeface="Candara"/>
                <a:ea typeface="Times New Roman"/>
                <a:cs typeface="Times New Roman"/>
              </a:rPr>
              <a:t>.</a:t>
            </a:r>
            <a:endParaRPr lang="en-US" sz="1400" b="1" dirty="0">
              <a:solidFill>
                <a:srgbClr val="000000"/>
              </a:solidFill>
              <a:latin typeface="Candara"/>
              <a:ea typeface="Times New Roman"/>
              <a:cs typeface="Times New Roman"/>
            </a:endParaRPr>
          </a:p>
          <a:p>
            <a:pPr marL="342900" lvl="0" indent="-342900" algn="just">
              <a:spcBef>
                <a:spcPts val="1000"/>
              </a:spcBef>
              <a:spcAft>
                <a:spcPts val="400"/>
              </a:spcAft>
              <a:buFont typeface="Wingdings"/>
              <a:buChar char=""/>
            </a:pPr>
            <a:r>
              <a:rPr lang="fr-FR" sz="1400" b="1" dirty="0">
                <a:solidFill>
                  <a:srgbClr val="000000"/>
                </a:solidFill>
                <a:latin typeface="Candara"/>
                <a:ea typeface="Times New Roman"/>
                <a:cs typeface="Times New Roman"/>
              </a:rPr>
              <a:t>Chez les patients ≥ 50 ans présentant un faible profil de risque*, n'effectuez pas systématiquement une radio du thorax ou une mesure de l'INR comme examens préopératoires pour des interventions chirurgicales mineures ou intermédiaires**</a:t>
            </a:r>
            <a:r>
              <a:rPr lang="nl-BE" sz="1400" b="1" dirty="0">
                <a:solidFill>
                  <a:srgbClr val="000000"/>
                </a:solidFill>
                <a:latin typeface="Candara"/>
                <a:ea typeface="Times New Roman"/>
                <a:cs typeface="Times New Roman"/>
              </a:rPr>
              <a:t>.</a:t>
            </a:r>
            <a:endParaRPr lang="en-US" sz="1400" b="1" dirty="0">
              <a:solidFill>
                <a:srgbClr val="000000"/>
              </a:solidFill>
              <a:effectLst/>
              <a:latin typeface="Candara"/>
              <a:ea typeface="Times New Roman"/>
              <a:cs typeface="Times New Roman"/>
            </a:endParaRPr>
          </a:p>
        </p:txBody>
      </p:sp>
      <p:pic>
        <p:nvPicPr>
          <p:cNvPr id="5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3" y="3717031"/>
            <a:ext cx="945744" cy="2857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ounded Rectangular Callout 5"/>
          <p:cNvSpPr/>
          <p:nvPr/>
        </p:nvSpPr>
        <p:spPr>
          <a:xfrm>
            <a:off x="2449374" y="4941168"/>
            <a:ext cx="6157585" cy="1080120"/>
          </a:xfrm>
          <a:prstGeom prst="wedgeRoundRectCallout">
            <a:avLst>
              <a:gd name="adj1" fmla="val -60023"/>
              <a:gd name="adj2" fmla="val -52360"/>
              <a:gd name="adj3" fmla="val 16667"/>
            </a:avLst>
          </a:prstGeom>
          <a:solidFill>
            <a:srgbClr val="92D050"/>
          </a:solidFill>
          <a:ln w="38100">
            <a:solidFill>
              <a:srgbClr val="7692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 algn="just">
              <a:spcBef>
                <a:spcPts val="1000"/>
              </a:spcBef>
              <a:spcAft>
                <a:spcPts val="400"/>
              </a:spcAft>
              <a:buFont typeface="Wingdings"/>
              <a:buChar char=""/>
            </a:pPr>
            <a:r>
              <a:rPr lang="fr-FR" sz="1400" b="1" dirty="0">
                <a:solidFill>
                  <a:srgbClr val="1F497D"/>
                </a:solidFill>
                <a:latin typeface="Candara"/>
                <a:ea typeface="Times New Roman"/>
                <a:cs typeface="Times New Roman"/>
              </a:rPr>
              <a:t>Chez les patients ≥ 50 ans, effectuez toutefois systématiquement un ECG (au repos) comme examen préopératoire pour des interventions chirurgicales mineures ou intermédiaires**</a:t>
            </a:r>
            <a:r>
              <a:rPr lang="nl-BE" sz="1400" b="1" dirty="0">
                <a:solidFill>
                  <a:srgbClr val="1F497D"/>
                </a:solidFill>
                <a:latin typeface="Candara"/>
                <a:ea typeface="Times New Roman"/>
                <a:cs typeface="Times New Roman"/>
              </a:rPr>
              <a:t>.</a:t>
            </a:r>
            <a:endParaRPr lang="en-US" sz="1400" b="1" dirty="0">
              <a:solidFill>
                <a:srgbClr val="1F497D"/>
              </a:solidFill>
              <a:effectLst/>
              <a:latin typeface="Candara"/>
              <a:ea typeface="Times New Roman"/>
              <a:cs typeface="Times New Roman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485377" y="6165304"/>
            <a:ext cx="6085577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sz="900" i="1" dirty="0"/>
              <a:t>*Définition de « faible profil de risque » pour nos mesures, données disponibles : aucune forme de médication chronique</a:t>
            </a:r>
            <a:endParaRPr lang="en-US" sz="900" dirty="0"/>
          </a:p>
          <a:p>
            <a:r>
              <a:rPr lang="fr-BE" sz="900" i="1" dirty="0"/>
              <a:t>**Définition de la chirurgie mineure et intermédiaire : codes de nomenclature de chirurgie avec K≤270, N≤450, I≤550</a:t>
            </a:r>
            <a:endParaRPr lang="nl-NL" sz="9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32DB5-EEB4-4681-9E39-0D2E75D8C742}" type="slidenum">
              <a:rPr lang="en-US" altLang="en-US" smtClean="0"/>
              <a:pPr/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33136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B413919B-56A4-4741-ACE6-7F14FE5AF4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672" y="1844824"/>
            <a:ext cx="6273328" cy="4846740"/>
          </a:xfrm>
          <a:prstGeom prst="rect">
            <a:avLst/>
          </a:prstGeom>
        </p:spPr>
      </p:pic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835150" y="274638"/>
            <a:ext cx="7129338" cy="777875"/>
          </a:xfrm>
        </p:spPr>
        <p:txBody>
          <a:bodyPr/>
          <a:lstStyle/>
          <a:p>
            <a:r>
              <a:rPr lang="fr-FR" i="1" dirty="0">
                <a:latin typeface="Candara"/>
                <a:ea typeface="Times New Roman"/>
                <a:cs typeface="Times New Roman"/>
              </a:rPr>
              <a:t>Proportion de patients présentant un faible profil de risque &lt; 50 ans qui ont été soumis à des examens préopératoires superflus pour des interventions chirurgicales mineures et </a:t>
            </a:r>
            <a:r>
              <a:rPr lang="fr-FR" i="1" dirty="0" smtClean="0">
                <a:latin typeface="Candara"/>
                <a:ea typeface="Times New Roman"/>
                <a:cs typeface="Times New Roman"/>
              </a:rPr>
              <a:t>intermédiaires</a:t>
            </a:r>
            <a:endParaRPr lang="fr-FR" i="1" dirty="0">
              <a:latin typeface="Candara"/>
              <a:ea typeface="Times New Roman"/>
              <a:cs typeface="Times New Roman"/>
            </a:endParaRPr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340768"/>
            <a:ext cx="5648325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85B1-359A-466E-9819-5A7BC905DC33}" type="slidenum">
              <a:rPr lang="en-US" altLang="en-US" smtClean="0"/>
              <a:pPr/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81704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5B9DED40-5DB3-4DBF-A8FE-CAC42A168F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688" y="1844824"/>
            <a:ext cx="6273328" cy="4846740"/>
          </a:xfrm>
          <a:prstGeom prst="rect">
            <a:avLst/>
          </a:prstGeom>
        </p:spPr>
      </p:pic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835150" y="274638"/>
            <a:ext cx="6985322" cy="777875"/>
          </a:xfrm>
        </p:spPr>
        <p:txBody>
          <a:bodyPr/>
          <a:lstStyle/>
          <a:p>
            <a:r>
              <a:rPr lang="fr-FR" i="1" dirty="0">
                <a:latin typeface="Candara"/>
                <a:ea typeface="Times New Roman"/>
                <a:cs typeface="Times New Roman"/>
              </a:rPr>
              <a:t>Proportion de patients présentant un faible profil de risque ≥ 50 ans qui ont été soumis à des examens préopératoires superflus pour des interventions chirurgicales mineures et intermédiaires.</a:t>
            </a:r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307232"/>
            <a:ext cx="559117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85B1-359A-466E-9819-5A7BC905DC33}" type="slidenum">
              <a:rPr lang="en-US" altLang="en-US" smtClean="0"/>
              <a:pPr/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6961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39552" y="1484784"/>
            <a:ext cx="8424936" cy="5112568"/>
          </a:xfrm>
        </p:spPr>
        <p:txBody>
          <a:bodyPr/>
          <a:lstStyle/>
          <a:p>
            <a:r>
              <a:rPr lang="fr-BE" sz="2000" dirty="0" smtClean="0"/>
              <a:t>Ce feed-back </a:t>
            </a:r>
            <a:r>
              <a:rPr lang="fr-BE" sz="2000" dirty="0"/>
              <a:t>est une invitation à la réflexion individuelle et à un débat mutuel </a:t>
            </a:r>
            <a:r>
              <a:rPr lang="fr-BE" sz="2000" dirty="0" smtClean="0"/>
              <a:t>sur certains points prioritaires dans votre pratique.</a:t>
            </a:r>
            <a:endParaRPr lang="fr-BE" sz="2000" dirty="0"/>
          </a:p>
          <a:p>
            <a:r>
              <a:rPr lang="fr-BE" sz="2000" dirty="0"/>
              <a:t>Grâce à ce feed-back, vous pourrez entreprendre des actions </a:t>
            </a:r>
            <a:r>
              <a:rPr lang="fr-BE" sz="2000" dirty="0" smtClean="0"/>
              <a:t>ciblées, progressives </a:t>
            </a:r>
            <a:r>
              <a:rPr lang="fr-BE" sz="2000" dirty="0"/>
              <a:t>et suivre ces actions sur la base de chiffres pertinents : individuellement, au sein de votre groupement professionnel et dans votre GLEM</a:t>
            </a:r>
            <a:r>
              <a:rPr lang="fr-BE" sz="2000" dirty="0" smtClean="0"/>
              <a:t>.</a:t>
            </a:r>
          </a:p>
          <a:p>
            <a:r>
              <a:rPr lang="fr-BE" sz="2000" dirty="0"/>
              <a:t>Les recommandations faites dans ce feed-back ne constituent néanmoins pas un livre de recettes à respecter à la lettre. </a:t>
            </a:r>
          </a:p>
          <a:p>
            <a:r>
              <a:rPr lang="fr-BE" sz="2000" dirty="0"/>
              <a:t>Au niveau </a:t>
            </a:r>
            <a:r>
              <a:rPr lang="fr-BE" sz="2000" dirty="0" smtClean="0"/>
              <a:t>du travail </a:t>
            </a:r>
            <a:r>
              <a:rPr lang="fr-BE" sz="2000" dirty="0"/>
              <a:t>clinique, </a:t>
            </a:r>
            <a:r>
              <a:rPr lang="fr-BE" sz="2000" dirty="0" smtClean="0"/>
              <a:t>le CNPQ rappelle que la </a:t>
            </a:r>
            <a:r>
              <a:rPr lang="fr-BE" sz="2000" dirty="0"/>
              <a:t>médecine dite </a:t>
            </a:r>
            <a:r>
              <a:rPr lang="fr-BE" sz="2000" dirty="0" smtClean="0"/>
              <a:t>«</a:t>
            </a:r>
            <a:r>
              <a:rPr lang="fr-BE" sz="2000" dirty="0" err="1" smtClean="0"/>
              <a:t>evidence</a:t>
            </a:r>
            <a:r>
              <a:rPr lang="fr-BE" sz="2000" dirty="0" smtClean="0"/>
              <a:t> </a:t>
            </a:r>
            <a:r>
              <a:rPr lang="fr-BE" sz="2000" dirty="0" err="1"/>
              <a:t>based</a:t>
            </a:r>
            <a:r>
              <a:rPr lang="fr-BE" sz="2000" dirty="0"/>
              <a:t> » doit combiner trois éléments :</a:t>
            </a:r>
          </a:p>
          <a:p>
            <a:pPr lvl="1"/>
            <a:r>
              <a:rPr lang="fr-BE" sz="2000" dirty="0" smtClean="0"/>
              <a:t>les </a:t>
            </a:r>
            <a:r>
              <a:rPr lang="fr-BE" sz="2000" dirty="0"/>
              <a:t>directives validées sur la base de la recherche scientifique dans le domaine de la médecine générale,</a:t>
            </a:r>
          </a:p>
          <a:p>
            <a:pPr lvl="1"/>
            <a:r>
              <a:rPr lang="fr-BE" sz="2000" dirty="0" smtClean="0"/>
              <a:t>les </a:t>
            </a:r>
            <a:r>
              <a:rPr lang="fr-BE" sz="2000" dirty="0"/>
              <a:t>valeurs et préférences </a:t>
            </a:r>
            <a:r>
              <a:rPr lang="fr-BE" sz="2000" dirty="0" smtClean="0"/>
              <a:t>du patient,</a:t>
            </a:r>
            <a:endParaRPr lang="fr-BE" sz="2000" dirty="0"/>
          </a:p>
          <a:p>
            <a:pPr lvl="1"/>
            <a:r>
              <a:rPr lang="fr-BE" sz="2000" dirty="0"/>
              <a:t>l</a:t>
            </a:r>
            <a:r>
              <a:rPr lang="fr-BE" sz="2000" dirty="0" smtClean="0"/>
              <a:t>’expérience </a:t>
            </a:r>
            <a:r>
              <a:rPr lang="fr-BE" sz="2000" dirty="0"/>
              <a:t>et </a:t>
            </a:r>
            <a:r>
              <a:rPr lang="fr-BE" sz="2000" dirty="0" smtClean="0"/>
              <a:t>le </a:t>
            </a:r>
            <a:r>
              <a:rPr lang="fr-BE" sz="2000" dirty="0"/>
              <a:t>jugement </a:t>
            </a:r>
            <a:r>
              <a:rPr lang="fr-BE" sz="2000" dirty="0" smtClean="0"/>
              <a:t>clinique du médecin, </a:t>
            </a:r>
            <a:r>
              <a:rPr lang="fr-BE" sz="2000" dirty="0"/>
              <a:t>en concertation </a:t>
            </a:r>
            <a:r>
              <a:rPr lang="fr-BE" sz="2000"/>
              <a:t>avec </a:t>
            </a:r>
            <a:r>
              <a:rPr lang="fr-BE" sz="2000" smtClean="0"/>
              <a:t>les collègues</a:t>
            </a:r>
            <a:r>
              <a:rPr lang="fr-BE" sz="2000" dirty="0"/>
              <a:t>.</a:t>
            </a:r>
          </a:p>
          <a:p>
            <a:endParaRPr lang="fr-BE" dirty="0"/>
          </a:p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32DB5-EEB4-4681-9E39-0D2E75D8C742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90981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150" y="274638"/>
            <a:ext cx="6851650" cy="777875"/>
          </a:xfrm>
        </p:spPr>
        <p:txBody>
          <a:bodyPr/>
          <a:lstStyle/>
          <a:p>
            <a:r>
              <a:rPr lang="nl-BE" dirty="0"/>
              <a:t>THÈME III: </a:t>
            </a:r>
            <a:r>
              <a:rPr lang="fr-BE" dirty="0"/>
              <a:t>IMAGERIE MÉDICALE ET EXAMENS PRÉOPÉRATOIRES</a:t>
            </a:r>
            <a:endParaRPr lang="en-US" dirty="0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514350" indent="-514350">
              <a:buFont typeface="+mj-lt"/>
              <a:buAutoNum type="arabicPeriod"/>
            </a:pPr>
            <a:endParaRPr lang="nl-BE" kern="0"/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fr-FR" sz="2400" kern="0">
                <a:solidFill>
                  <a:schemeClr val="bg1">
                    <a:lumMod val="85000"/>
                  </a:schemeClr>
                </a:solidFill>
              </a:rPr>
              <a:t>Usage excessif de l'imagerie de la colonne vertébrale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fr-FR" sz="2400" kern="0">
                <a:solidFill>
                  <a:schemeClr val="bg1">
                    <a:lumMod val="85000"/>
                  </a:schemeClr>
                </a:solidFill>
              </a:rPr>
              <a:t>Usage excessif d'examens préopératoires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fr-FR" sz="2800" b="1" kern="0"/>
              <a:t>Exposition aux rayonnements par imagerie médicale obsolète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fr-FR" sz="2400" kern="0">
                <a:solidFill>
                  <a:schemeClr val="bg1">
                    <a:lumMod val="85000"/>
                  </a:schemeClr>
                </a:solidFill>
              </a:rPr>
              <a:t>Usage excessif de l'échographie de la glande thyroïde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fr-FR" sz="2400" kern="0">
                <a:solidFill>
                  <a:schemeClr val="bg1">
                    <a:lumMod val="85000"/>
                  </a:schemeClr>
                </a:solidFill>
              </a:rPr>
              <a:t>Dépistage du cancer du sein</a:t>
            </a:r>
            <a:endParaRPr lang="fr-FR" sz="2400" kern="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32DB5-EEB4-4681-9E39-0D2E75D8C742}" type="slidenum">
              <a:rPr lang="en-US" altLang="en-US" smtClean="0"/>
              <a:pPr/>
              <a:t>20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896252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150" y="274638"/>
            <a:ext cx="6851650" cy="777875"/>
          </a:xfrm>
        </p:spPr>
        <p:txBody>
          <a:bodyPr/>
          <a:lstStyle/>
          <a:p>
            <a:r>
              <a:rPr lang="nl-BE" dirty="0"/>
              <a:t>III.3. </a:t>
            </a:r>
            <a:r>
              <a:rPr lang="fr-FR" dirty="0"/>
              <a:t>Exposition aux rayonnements par imagerie médicale obsolète</a:t>
            </a:r>
            <a:endParaRPr lang="en-US" dirty="0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endParaRPr lang="nl-BE" sz="1400" b="1" i="1" ker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lvl="1" indent="0">
              <a:buFontTx/>
              <a:buNone/>
            </a:pPr>
            <a:endParaRPr lang="nl-BE" i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3" y="3718800"/>
            <a:ext cx="945744" cy="2857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ounded Rectangular Callout 4"/>
          <p:cNvSpPr/>
          <p:nvPr/>
        </p:nvSpPr>
        <p:spPr>
          <a:xfrm>
            <a:off x="2452108" y="2492896"/>
            <a:ext cx="6157585" cy="1080120"/>
          </a:xfrm>
          <a:prstGeom prst="wedgeRoundRectCallout">
            <a:avLst>
              <a:gd name="adj1" fmla="val -56584"/>
              <a:gd name="adj2" fmla="val 55857"/>
              <a:gd name="adj3" fmla="val 16667"/>
            </a:avLst>
          </a:prstGeom>
          <a:solidFill>
            <a:srgbClr val="FF9900"/>
          </a:solidFill>
          <a:ln w="38100">
            <a:solidFill>
              <a:srgbClr val="E36C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 algn="just">
              <a:spcBef>
                <a:spcPts val="1000"/>
              </a:spcBef>
              <a:spcAft>
                <a:spcPts val="400"/>
              </a:spcAft>
              <a:buFont typeface="Wingdings"/>
              <a:buChar char=""/>
            </a:pPr>
            <a:r>
              <a:rPr lang="fr-FR" sz="1400" b="1" dirty="0">
                <a:solidFill>
                  <a:srgbClr val="000000"/>
                </a:solidFill>
                <a:latin typeface="Candara"/>
                <a:ea typeface="Times New Roman"/>
                <a:cs typeface="Times New Roman"/>
              </a:rPr>
              <a:t>Ne prescrivez pas d'examens d'imagerie qui sont obsolètes dans la pratique de première ligne</a:t>
            </a:r>
            <a:r>
              <a:rPr lang="nl-BE" sz="1400" b="1" dirty="0">
                <a:solidFill>
                  <a:srgbClr val="000000"/>
                </a:solidFill>
                <a:latin typeface="Candara"/>
                <a:ea typeface="Times New Roman"/>
                <a:cs typeface="Times New Roman"/>
              </a:rPr>
              <a:t>.</a:t>
            </a:r>
            <a:endParaRPr lang="en-US" sz="1400" b="1" dirty="0">
              <a:solidFill>
                <a:srgbClr val="000000"/>
              </a:solidFill>
              <a:effectLst/>
              <a:latin typeface="Candara"/>
              <a:ea typeface="Times New Roman"/>
              <a:cs typeface="Times New Roman"/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2481583" y="3789040"/>
            <a:ext cx="6157585" cy="1080120"/>
          </a:xfrm>
          <a:prstGeom prst="wedgeRoundRectCallout">
            <a:avLst>
              <a:gd name="adj1" fmla="val -56862"/>
              <a:gd name="adj2" fmla="val -10626"/>
              <a:gd name="adj3" fmla="val 16667"/>
            </a:avLst>
          </a:prstGeom>
          <a:solidFill>
            <a:srgbClr val="92D050"/>
          </a:solidFill>
          <a:ln w="38100">
            <a:solidFill>
              <a:srgbClr val="7692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 algn="just">
              <a:spcBef>
                <a:spcPts val="1000"/>
              </a:spcBef>
              <a:spcAft>
                <a:spcPts val="400"/>
              </a:spcAft>
              <a:buFont typeface="Wingdings"/>
              <a:buChar char=""/>
            </a:pPr>
            <a:r>
              <a:rPr lang="fr-FR" sz="1400" b="1" dirty="0">
                <a:solidFill>
                  <a:srgbClr val="1F497D"/>
                </a:solidFill>
                <a:latin typeface="Candara"/>
                <a:ea typeface="Times New Roman"/>
                <a:cs typeface="Times New Roman"/>
              </a:rPr>
              <a:t>Si un examen d'imagerie doit être prescrit et si plusieurs examens peuvent fournir le même résultat, privilégiez l'examen présentant la dose de radiations la plus faible</a:t>
            </a:r>
            <a:r>
              <a:rPr lang="nl-BE" sz="1400" b="1" dirty="0">
                <a:solidFill>
                  <a:srgbClr val="1F497D"/>
                </a:solidFill>
                <a:latin typeface="Candara"/>
                <a:ea typeface="Times New Roman"/>
                <a:cs typeface="Times New Roman"/>
              </a:rPr>
              <a:t>.</a:t>
            </a:r>
            <a:endParaRPr lang="en-US" sz="1400" b="1" dirty="0">
              <a:solidFill>
                <a:srgbClr val="1F497D"/>
              </a:solidFill>
              <a:latin typeface="Candara"/>
              <a:ea typeface="Times New Roman"/>
              <a:cs typeface="Times New Roman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32DB5-EEB4-4681-9E39-0D2E75D8C742}" type="slidenum">
              <a:rPr lang="en-US" altLang="en-US" smtClean="0"/>
              <a:pPr/>
              <a:t>21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61796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A393199E-FA25-4860-B452-2AF87040A3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680" y="1844824"/>
            <a:ext cx="6273328" cy="4846740"/>
          </a:xfrm>
          <a:prstGeom prst="rect">
            <a:avLst/>
          </a:prstGeom>
        </p:spPr>
      </p:pic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i="1" dirty="0">
                <a:latin typeface="Candara"/>
                <a:ea typeface="Times New Roman"/>
                <a:cs typeface="Times New Roman"/>
              </a:rPr>
              <a:t>Exposition aux rayonnements (en </a:t>
            </a:r>
            <a:r>
              <a:rPr lang="fr-FR" i="1" dirty="0" err="1">
                <a:latin typeface="Candara"/>
                <a:ea typeface="Times New Roman"/>
                <a:cs typeface="Times New Roman"/>
              </a:rPr>
              <a:t>mSv</a:t>
            </a:r>
            <a:r>
              <a:rPr lang="fr-FR" i="1" dirty="0">
                <a:latin typeface="Candara"/>
                <a:ea typeface="Times New Roman"/>
                <a:cs typeface="Times New Roman"/>
              </a:rPr>
              <a:t>) causée par une imagerie </a:t>
            </a:r>
            <a:r>
              <a:rPr lang="fr-FR" i="1" dirty="0" smtClean="0">
                <a:latin typeface="Candara"/>
                <a:ea typeface="Times New Roman"/>
                <a:cs typeface="Times New Roman"/>
              </a:rPr>
              <a:t>obsolète, </a:t>
            </a:r>
            <a:r>
              <a:rPr lang="fr-FR" i="1" dirty="0">
                <a:latin typeface="Candara"/>
                <a:ea typeface="Times New Roman"/>
                <a:cs typeface="Times New Roman"/>
              </a:rPr>
              <a:t>par </a:t>
            </a:r>
            <a:r>
              <a:rPr lang="fr-FR" i="1" dirty="0" smtClean="0">
                <a:latin typeface="Candara"/>
                <a:ea typeface="Times New Roman"/>
                <a:cs typeface="Times New Roman"/>
              </a:rPr>
              <a:t>patient</a:t>
            </a:r>
            <a:endParaRPr lang="fr-FR" i="1" dirty="0">
              <a:latin typeface="Candara"/>
              <a:ea typeface="Times New Roman"/>
              <a:cs typeface="Times New Roman"/>
            </a:endParaRPr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340768"/>
            <a:ext cx="562927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85B1-359A-466E-9819-5A7BC905DC33}" type="slidenum">
              <a:rPr lang="en-US" altLang="en-US" smtClean="0"/>
              <a:pPr/>
              <a:t>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89967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5FB2806E-D541-4AE7-B52F-92E4464355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672" y="1844824"/>
            <a:ext cx="6273328" cy="4846740"/>
          </a:xfrm>
          <a:prstGeom prst="rect">
            <a:avLst/>
          </a:prstGeom>
        </p:spPr>
      </p:pic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i="1" dirty="0">
                <a:latin typeface="Candara"/>
                <a:ea typeface="Times New Roman"/>
                <a:cs typeface="Times New Roman"/>
              </a:rPr>
              <a:t>Proportion d'exposition aux rayonnements obsolète causée par une RX colonne vertébrale et une CT colonne vertébrale</a:t>
            </a:r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340768"/>
            <a:ext cx="56197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85B1-359A-466E-9819-5A7BC905DC33}" type="slidenum">
              <a:rPr lang="en-US" altLang="en-US" smtClean="0"/>
              <a:pPr/>
              <a:t>23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84840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150" y="274638"/>
            <a:ext cx="6851650" cy="777875"/>
          </a:xfrm>
        </p:spPr>
        <p:txBody>
          <a:bodyPr/>
          <a:lstStyle/>
          <a:p>
            <a:r>
              <a:rPr lang="nl-BE" dirty="0"/>
              <a:t>THÈME III: </a:t>
            </a:r>
            <a:r>
              <a:rPr lang="fr-BE" dirty="0"/>
              <a:t>IMAGERIE MÉDICALE ET EXAMENS PRÉOPÉRATOIRES</a:t>
            </a:r>
            <a:endParaRPr lang="en-US" dirty="0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514350" indent="-514350">
              <a:buFont typeface="+mj-lt"/>
              <a:buAutoNum type="arabicPeriod"/>
            </a:pPr>
            <a:endParaRPr lang="nl-BE" kern="0"/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fr-FR" sz="2400" kern="0">
                <a:solidFill>
                  <a:schemeClr val="bg1">
                    <a:lumMod val="85000"/>
                  </a:schemeClr>
                </a:solidFill>
              </a:rPr>
              <a:t>Usage excessif de l'imagerie de la colonne vertébrale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fr-FR" sz="2400" kern="0">
                <a:solidFill>
                  <a:schemeClr val="bg1">
                    <a:lumMod val="85000"/>
                  </a:schemeClr>
                </a:solidFill>
              </a:rPr>
              <a:t>Usage excessif d'examens préopératoires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fr-FR" sz="2400" kern="0">
                <a:solidFill>
                  <a:schemeClr val="bg1">
                    <a:lumMod val="85000"/>
                  </a:schemeClr>
                </a:solidFill>
              </a:rPr>
              <a:t>Exposition aux rayonnements par imagerie médicale obsolète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fr-FR" sz="2800" b="1" kern="0"/>
              <a:t>Usage excessif de l'échographie de la glande thyroïde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fr-FR" sz="2400" kern="0">
                <a:solidFill>
                  <a:schemeClr val="bg1">
                    <a:lumMod val="85000"/>
                  </a:schemeClr>
                </a:solidFill>
              </a:rPr>
              <a:t>Dépistage du cancer du sein</a:t>
            </a:r>
            <a:endParaRPr lang="fr-FR" sz="2400" kern="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32DB5-EEB4-4681-9E39-0D2E75D8C742}" type="slidenum">
              <a:rPr lang="en-US" altLang="en-US" smtClean="0"/>
              <a:pPr/>
              <a:t>24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48215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150" y="274638"/>
            <a:ext cx="6851650" cy="777875"/>
          </a:xfrm>
        </p:spPr>
        <p:txBody>
          <a:bodyPr/>
          <a:lstStyle/>
          <a:p>
            <a:r>
              <a:rPr lang="nl-BE" dirty="0"/>
              <a:t>III.4. </a:t>
            </a:r>
            <a:r>
              <a:rPr lang="fr-FR" dirty="0"/>
              <a:t>Usage excessif de l'échographie de la glande thyroïde</a:t>
            </a:r>
            <a:endParaRPr lang="en-US" dirty="0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endParaRPr lang="nl-BE" sz="1400" b="1" i="1" ker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lvl="1" indent="0">
              <a:buFontTx/>
              <a:buNone/>
            </a:pPr>
            <a:endParaRPr lang="nl-BE" i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3" y="3718800"/>
            <a:ext cx="945744" cy="2857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ounded Rectangular Callout 4"/>
          <p:cNvSpPr/>
          <p:nvPr/>
        </p:nvSpPr>
        <p:spPr>
          <a:xfrm>
            <a:off x="2452108" y="2492896"/>
            <a:ext cx="6157585" cy="1080120"/>
          </a:xfrm>
          <a:prstGeom prst="wedgeRoundRectCallout">
            <a:avLst>
              <a:gd name="adj1" fmla="val -56584"/>
              <a:gd name="adj2" fmla="val 55857"/>
              <a:gd name="adj3" fmla="val 16667"/>
            </a:avLst>
          </a:prstGeom>
          <a:solidFill>
            <a:srgbClr val="FF9900"/>
          </a:solidFill>
          <a:ln w="38100">
            <a:solidFill>
              <a:srgbClr val="E36C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 algn="just">
              <a:spcBef>
                <a:spcPts val="1000"/>
              </a:spcBef>
              <a:spcAft>
                <a:spcPts val="400"/>
              </a:spcAft>
              <a:buFont typeface="Wingdings"/>
              <a:buChar char=""/>
            </a:pPr>
            <a:r>
              <a:rPr lang="fr-FR" sz="1400" b="1" dirty="0">
                <a:solidFill>
                  <a:srgbClr val="000000"/>
                </a:solidFill>
                <a:latin typeface="Candara"/>
                <a:ea typeface="Times New Roman"/>
                <a:cs typeface="Times New Roman"/>
              </a:rPr>
              <a:t>N'effectuez pas d'échographie de la glande thyroïde systématique en guise de suivi en cas de troubles de la fonction thyroïdienne</a:t>
            </a:r>
            <a:r>
              <a:rPr lang="nl-BE" sz="1400" b="1" dirty="0">
                <a:solidFill>
                  <a:srgbClr val="000000"/>
                </a:solidFill>
                <a:latin typeface="Candara"/>
                <a:ea typeface="Times New Roman"/>
                <a:cs typeface="Times New Roman"/>
              </a:rPr>
              <a:t>.</a:t>
            </a:r>
            <a:endParaRPr lang="en-US" sz="1400" b="1" dirty="0">
              <a:solidFill>
                <a:srgbClr val="000000"/>
              </a:solidFill>
              <a:latin typeface="Candara"/>
              <a:ea typeface="Times New Roman"/>
              <a:cs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32DB5-EEB4-4681-9E39-0D2E75D8C742}" type="slidenum">
              <a:rPr lang="en-US" altLang="en-US" smtClean="0"/>
              <a:pPr/>
              <a:t>25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77000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03545EAC-0194-4F5C-8DBA-27005AD8EE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688" y="1844824"/>
            <a:ext cx="6273328" cy="4846740"/>
          </a:xfrm>
          <a:prstGeom prst="rect">
            <a:avLst/>
          </a:prstGeom>
        </p:spPr>
      </p:pic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i="1" dirty="0">
                <a:latin typeface="Candara"/>
                <a:ea typeface="Times New Roman"/>
                <a:cs typeface="Times New Roman"/>
              </a:rPr>
              <a:t>Proportion de patients atteints d'un trouble avéré de la fonction thyroïdienne qui ont été soumis à ≥ 1 suivi échographique superflu au cours des 3 dernières </a:t>
            </a:r>
            <a:r>
              <a:rPr lang="fr-FR" i="1" dirty="0" smtClean="0">
                <a:latin typeface="Candara"/>
                <a:ea typeface="Times New Roman"/>
                <a:cs typeface="Times New Roman"/>
              </a:rPr>
              <a:t>années</a:t>
            </a:r>
            <a:endParaRPr lang="fr-FR" i="1" dirty="0">
              <a:latin typeface="Candara"/>
              <a:ea typeface="Times New Roman"/>
              <a:cs typeface="Times New Roman"/>
            </a:endParaRPr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340768"/>
            <a:ext cx="562927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85B1-359A-466E-9819-5A7BC905DC33}" type="slidenum">
              <a:rPr lang="en-US" altLang="en-US" smtClean="0"/>
              <a:pPr/>
              <a:t>26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313467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150" y="274638"/>
            <a:ext cx="6851650" cy="777875"/>
          </a:xfrm>
        </p:spPr>
        <p:txBody>
          <a:bodyPr/>
          <a:lstStyle/>
          <a:p>
            <a:r>
              <a:rPr lang="nl-BE" dirty="0"/>
              <a:t>THÈME III: </a:t>
            </a:r>
            <a:r>
              <a:rPr lang="fr-BE" dirty="0"/>
              <a:t>IMAGERIE MÉDICALE ET EXAMENS PRÉOPÉRATOIRES</a:t>
            </a:r>
            <a:endParaRPr lang="en-US" dirty="0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514350" indent="-514350">
              <a:buFont typeface="+mj-lt"/>
              <a:buAutoNum type="arabicPeriod"/>
            </a:pPr>
            <a:endParaRPr lang="nl-BE" kern="0"/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fr-FR" sz="2400" kern="0">
                <a:solidFill>
                  <a:schemeClr val="bg1">
                    <a:lumMod val="85000"/>
                  </a:schemeClr>
                </a:solidFill>
              </a:rPr>
              <a:t>Usage excessif de l'imagerie de la colonne vertébrale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fr-FR" sz="2400" kern="0">
                <a:solidFill>
                  <a:schemeClr val="bg1">
                    <a:lumMod val="85000"/>
                  </a:schemeClr>
                </a:solidFill>
              </a:rPr>
              <a:t>Usage excessif d'examens préopératoires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fr-FR" sz="2400" kern="0">
                <a:solidFill>
                  <a:schemeClr val="bg1">
                    <a:lumMod val="85000"/>
                  </a:schemeClr>
                </a:solidFill>
              </a:rPr>
              <a:t>Exposition aux rayonnements par imagerie médicale obsolète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fr-FR" sz="2400" kern="0">
                <a:solidFill>
                  <a:schemeClr val="bg1">
                    <a:lumMod val="85000"/>
                  </a:schemeClr>
                </a:solidFill>
              </a:rPr>
              <a:t>Usage excessif de l'échographie de la glande thyroïde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fr-FR" sz="2800" b="1" kern="0"/>
              <a:t>Dépistage du cancer du sein</a:t>
            </a:r>
            <a:endParaRPr lang="fr-FR" sz="2800" b="1" kern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32DB5-EEB4-4681-9E39-0D2E75D8C742}" type="slidenum">
              <a:rPr lang="en-US" altLang="en-US" smtClean="0"/>
              <a:pPr/>
              <a:t>27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43297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150" y="274638"/>
            <a:ext cx="6851650" cy="777875"/>
          </a:xfrm>
        </p:spPr>
        <p:txBody>
          <a:bodyPr/>
          <a:lstStyle/>
          <a:p>
            <a:pPr marL="514350" indent="-514350">
              <a:spcAft>
                <a:spcPts val="600"/>
              </a:spcAft>
            </a:pPr>
            <a:r>
              <a:rPr lang="nl-BE" dirty="0"/>
              <a:t>III.5. </a:t>
            </a:r>
            <a:r>
              <a:rPr lang="fr-FR" dirty="0"/>
              <a:t>Dépistage du cancer du sein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endParaRPr lang="nl-BE" sz="1400" b="1" i="1" ker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lvl="1" indent="0">
              <a:buFontTx/>
              <a:buNone/>
            </a:pPr>
            <a:endParaRPr lang="nl-BE" i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3" y="3718800"/>
            <a:ext cx="945744" cy="2857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ounded Rectangular Callout 7"/>
          <p:cNvSpPr/>
          <p:nvPr/>
        </p:nvSpPr>
        <p:spPr>
          <a:xfrm>
            <a:off x="2452108" y="2492896"/>
            <a:ext cx="6157585" cy="1080120"/>
          </a:xfrm>
          <a:prstGeom prst="wedgeRoundRectCallout">
            <a:avLst>
              <a:gd name="adj1" fmla="val -56584"/>
              <a:gd name="adj2" fmla="val 55857"/>
              <a:gd name="adj3" fmla="val 16667"/>
            </a:avLst>
          </a:prstGeom>
          <a:solidFill>
            <a:srgbClr val="92D050"/>
          </a:solidFill>
          <a:ln w="38100">
            <a:solidFill>
              <a:srgbClr val="7692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 algn="just">
              <a:spcBef>
                <a:spcPts val="1000"/>
              </a:spcBef>
              <a:spcAft>
                <a:spcPts val="400"/>
              </a:spcAft>
              <a:buFont typeface="Wingdings"/>
              <a:buChar char=""/>
            </a:pPr>
            <a:r>
              <a:rPr lang="fr-FR" sz="1400" b="1" dirty="0">
                <a:solidFill>
                  <a:srgbClr val="1F497D"/>
                </a:solidFill>
                <a:latin typeface="Candara"/>
                <a:ea typeface="Times New Roman"/>
                <a:cs typeface="Times New Roman"/>
              </a:rPr>
              <a:t>Informez les femmes âgées de 50-69 ans de la possibilité d'un dépistage </a:t>
            </a:r>
            <a:r>
              <a:rPr lang="fr-FR" sz="1400" b="1" dirty="0" err="1">
                <a:solidFill>
                  <a:srgbClr val="1F497D"/>
                </a:solidFill>
                <a:latin typeface="Candara"/>
                <a:ea typeface="Times New Roman"/>
                <a:cs typeface="Times New Roman"/>
              </a:rPr>
              <a:t>mammographique</a:t>
            </a:r>
            <a:r>
              <a:rPr lang="fr-FR" sz="1400" b="1" dirty="0">
                <a:solidFill>
                  <a:srgbClr val="1F497D"/>
                </a:solidFill>
                <a:latin typeface="Candara"/>
                <a:ea typeface="Times New Roman"/>
                <a:cs typeface="Times New Roman"/>
              </a:rPr>
              <a:t> bisannuel dans le cadre du programme de dépistage</a:t>
            </a:r>
            <a:r>
              <a:rPr lang="nl-BE" sz="1400" b="1" dirty="0">
                <a:solidFill>
                  <a:srgbClr val="1F497D"/>
                </a:solidFill>
                <a:latin typeface="Candara"/>
                <a:ea typeface="Times New Roman"/>
                <a:cs typeface="Times New Roman"/>
              </a:rPr>
              <a:t>.</a:t>
            </a:r>
            <a:endParaRPr lang="en-US" sz="1400" b="1" dirty="0">
              <a:solidFill>
                <a:srgbClr val="1F497D"/>
              </a:solidFill>
              <a:latin typeface="Candara"/>
              <a:ea typeface="Times New Roman"/>
              <a:cs typeface="Times New Roman"/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2481583" y="3789040"/>
            <a:ext cx="6157585" cy="1080120"/>
          </a:xfrm>
          <a:prstGeom prst="wedgeRoundRectCallout">
            <a:avLst>
              <a:gd name="adj1" fmla="val -56862"/>
              <a:gd name="adj2" fmla="val -10626"/>
              <a:gd name="adj3" fmla="val 16667"/>
            </a:avLst>
          </a:prstGeom>
          <a:solidFill>
            <a:srgbClr val="FF9900"/>
          </a:solidFill>
          <a:ln w="38100">
            <a:solidFill>
              <a:srgbClr val="E36C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 algn="just">
              <a:spcBef>
                <a:spcPts val="1000"/>
              </a:spcBef>
              <a:spcAft>
                <a:spcPts val="400"/>
              </a:spcAft>
              <a:buFont typeface="Wingdings"/>
              <a:buChar char=""/>
            </a:pPr>
            <a:r>
              <a:rPr lang="fr-FR" sz="1400" b="1" dirty="0">
                <a:solidFill>
                  <a:srgbClr val="000000"/>
                </a:solidFill>
                <a:latin typeface="Candara"/>
                <a:ea typeface="Times New Roman"/>
                <a:cs typeface="Times New Roman"/>
              </a:rPr>
              <a:t>Ne procédez pas à un dépistage systématique chez les femmes qui n'appartiennent pas à la tranche d'âge de 50-69 ans</a:t>
            </a:r>
            <a:r>
              <a:rPr lang="nl-BE" sz="1400" b="1" dirty="0">
                <a:solidFill>
                  <a:srgbClr val="000000"/>
                </a:solidFill>
                <a:latin typeface="Candara"/>
                <a:ea typeface="Times New Roman"/>
                <a:cs typeface="Times New Roman"/>
              </a:rPr>
              <a:t>.</a:t>
            </a:r>
            <a:endParaRPr lang="en-US" sz="1400" b="1" dirty="0">
              <a:solidFill>
                <a:srgbClr val="000000"/>
              </a:solidFill>
              <a:latin typeface="Candara"/>
              <a:ea typeface="Times New Roman"/>
              <a:cs typeface="Times New Roman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32DB5-EEB4-4681-9E39-0D2E75D8C742}" type="slidenum">
              <a:rPr lang="en-US" altLang="en-US" smtClean="0"/>
              <a:pPr/>
              <a:t>28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093448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BE4107C6-8C80-463E-8806-6B5A2A6BAD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672" y="1844824"/>
            <a:ext cx="6273328" cy="4846740"/>
          </a:xfrm>
          <a:prstGeom prst="rect">
            <a:avLst/>
          </a:prstGeom>
        </p:spPr>
      </p:pic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835150" y="274638"/>
            <a:ext cx="7201346" cy="777875"/>
          </a:xfrm>
        </p:spPr>
        <p:txBody>
          <a:bodyPr/>
          <a:lstStyle/>
          <a:p>
            <a:r>
              <a:rPr lang="fr-FR" i="1" dirty="0">
                <a:latin typeface="Candara"/>
                <a:ea typeface="Times New Roman"/>
                <a:cs typeface="Times New Roman"/>
              </a:rPr>
              <a:t>Proportion de femmes dans la population cible (50-69 ans) de votre pratique qui ont été soumises à un dépistage </a:t>
            </a:r>
            <a:r>
              <a:rPr lang="fr-FR" i="1" dirty="0" smtClean="0">
                <a:latin typeface="Candara"/>
                <a:ea typeface="Times New Roman"/>
                <a:cs typeface="Times New Roman"/>
              </a:rPr>
              <a:t>bisannuel</a:t>
            </a:r>
            <a:endParaRPr lang="fr-FR" i="1" dirty="0">
              <a:latin typeface="Candara"/>
              <a:ea typeface="Times New Roman"/>
              <a:cs typeface="Times New Roman"/>
            </a:endParaRPr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340768"/>
            <a:ext cx="56197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85B1-359A-466E-9819-5A7BC905DC33}" type="slidenum">
              <a:rPr lang="en-US" altLang="en-US" smtClean="0"/>
              <a:pPr/>
              <a:t>29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2352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contient</a:t>
            </a:r>
            <a:r>
              <a:rPr lang="en-US" dirty="0" smtClean="0"/>
              <a:t> </a:t>
            </a:r>
            <a:r>
              <a:rPr lang="en-US" dirty="0" err="1" smtClean="0"/>
              <a:t>cette</a:t>
            </a:r>
            <a:r>
              <a:rPr lang="en-US" dirty="0" smtClean="0"/>
              <a:t> </a:t>
            </a:r>
            <a:r>
              <a:rPr lang="en-US" dirty="0" err="1" smtClean="0"/>
              <a:t>présentation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39552" y="1556792"/>
            <a:ext cx="8229600" cy="4680520"/>
          </a:xfrm>
        </p:spPr>
        <p:txBody>
          <a:bodyPr/>
          <a:lstStyle/>
          <a:p>
            <a:r>
              <a:rPr lang="fr-BE" sz="2000" dirty="0" smtClean="0"/>
              <a:t>Cette présentation reprend l’ensemble des messages détaillés du feedback.</a:t>
            </a:r>
          </a:p>
          <a:p>
            <a:r>
              <a:rPr lang="fr-BE" sz="2000" dirty="0"/>
              <a:t>Ces messages sont illustrés par deux types de résultats:</a:t>
            </a:r>
          </a:p>
          <a:p>
            <a:pPr lvl="1"/>
            <a:r>
              <a:rPr lang="fr-BE" sz="2000" dirty="0"/>
              <a:t>la distribution des </a:t>
            </a:r>
            <a:r>
              <a:rPr lang="fr-BE" sz="2000" dirty="0" smtClean="0"/>
              <a:t>résultats observés par pratique individuelle ou de groupe pour l’ensemble du pays,</a:t>
            </a:r>
          </a:p>
          <a:p>
            <a:pPr lvl="1"/>
            <a:r>
              <a:rPr lang="fr-BE" sz="2000" dirty="0"/>
              <a:t>la distribution des </a:t>
            </a:r>
            <a:r>
              <a:rPr lang="fr-BE" sz="2000" dirty="0" smtClean="0"/>
              <a:t>moyennes par </a:t>
            </a:r>
            <a:r>
              <a:rPr lang="en-US" sz="2000" dirty="0"/>
              <a:t>GLEM </a:t>
            </a:r>
            <a:r>
              <a:rPr lang="fr-BE" sz="2000" dirty="0" smtClean="0"/>
              <a:t>par province.</a:t>
            </a:r>
          </a:p>
          <a:p>
            <a:endParaRPr lang="fr-BE" sz="1800" dirty="0"/>
          </a:p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32DB5-EEB4-4681-9E39-0D2E75D8C742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947642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331B43C-5769-492C-807A-DD91FC0021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i="1" dirty="0">
                <a:latin typeface="Candara"/>
                <a:ea typeface="Times New Roman"/>
                <a:cs typeface="Times New Roman"/>
              </a:rPr>
              <a:t>Proportion de dépistages réalisés par le biais du système de dépistage organisé (= programme de dépistage national) (sur le nombre total de dépistages effectués)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9DB05D3B-545F-45B3-9F1C-DC765A3C60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85B1-359A-466E-9819-5A7BC905DC33}" type="slidenum">
              <a:rPr lang="en-US" altLang="en-US" smtClean="0"/>
              <a:pPr/>
              <a:t>30</a:t>
            </a:fld>
            <a:endParaRPr lang="en-US" altLang="en-US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D8F7242C-0415-4E64-B555-E67BA6ABFF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601" y="1844824"/>
            <a:ext cx="8364437" cy="4852837"/>
          </a:xfrm>
          <a:prstGeom prst="rect">
            <a:avLst/>
          </a:prstGeom>
        </p:spPr>
      </p:pic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340768"/>
            <a:ext cx="565785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50676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 bwMode="auto">
          <a:xfrm>
            <a:off x="216024" y="4221088"/>
            <a:ext cx="9036496" cy="136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 cap="all">
                <a:solidFill>
                  <a:srgbClr val="006F8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6F82"/>
                </a:solidFill>
                <a:latin typeface="Verdana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6F82"/>
                </a:solidFill>
                <a:latin typeface="Verdana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6F82"/>
                </a:solidFill>
                <a:latin typeface="Verdana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6F82"/>
                </a:solidFill>
                <a:latin typeface="Verdana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6F82"/>
                </a:solidFill>
                <a:latin typeface="Verdana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6F82"/>
                </a:solidFill>
                <a:latin typeface="Verdana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6F82"/>
                </a:solidFill>
                <a:latin typeface="Verdana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6F82"/>
                </a:solidFill>
                <a:latin typeface="Verdana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4000" b="1" i="0" u="none" strike="noStrike" kern="0" cap="all" spc="0" normalizeH="0" baseline="0" noProof="0" dirty="0" smtClean="0">
                <a:ln>
                  <a:noFill/>
                </a:ln>
                <a:solidFill>
                  <a:srgbClr val="006F82"/>
                </a:solidFill>
                <a:effectLst/>
                <a:uLnTx/>
                <a:uFillTx/>
                <a:latin typeface="Verdana"/>
              </a:rPr>
              <a:t>MÉTHODOLOGIE et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4000" b="1" i="0" u="none" strike="noStrike" kern="0" cap="all" spc="0" normalizeH="0" baseline="0" noProof="0" dirty="0" err="1" smtClean="0">
                <a:ln>
                  <a:noFill/>
                </a:ln>
                <a:solidFill>
                  <a:srgbClr val="006F82"/>
                </a:solidFill>
                <a:effectLst/>
                <a:uLnTx/>
                <a:uFillTx/>
                <a:latin typeface="Verdana"/>
              </a:rPr>
              <a:t>INTERPRETATion</a:t>
            </a:r>
            <a:r>
              <a:rPr kumimoji="0" lang="nl-BE" sz="4000" b="1" i="0" u="none" strike="noStrike" kern="0" cap="all" spc="0" normalizeH="0" noProof="0" dirty="0" smtClean="0">
                <a:ln>
                  <a:noFill/>
                </a:ln>
                <a:solidFill>
                  <a:srgbClr val="006F82"/>
                </a:solidFill>
                <a:effectLst/>
                <a:uLnTx/>
                <a:uFillTx/>
                <a:latin typeface="Verdana"/>
              </a:rPr>
              <a:t> </a:t>
            </a:r>
            <a:r>
              <a:rPr kumimoji="0" lang="nl-BE" sz="4000" b="1" i="0" u="none" strike="noStrike" kern="0" cap="all" spc="0" normalizeH="0" noProof="0" dirty="0" err="1" smtClean="0">
                <a:ln>
                  <a:noFill/>
                </a:ln>
                <a:solidFill>
                  <a:srgbClr val="006F82"/>
                </a:solidFill>
                <a:effectLst/>
                <a:uLnTx/>
                <a:uFillTx/>
                <a:latin typeface="Verdana"/>
              </a:rPr>
              <a:t>g</a:t>
            </a:r>
            <a:r>
              <a:rPr kumimoji="0" lang="nl-BE" sz="4000" b="1" i="0" u="none" strike="noStrike" kern="0" cap="all" spc="0" normalizeH="0" baseline="0" noProof="0" dirty="0" err="1" smtClean="0">
                <a:ln>
                  <a:noFill/>
                </a:ln>
                <a:solidFill>
                  <a:srgbClr val="006F82"/>
                </a:solidFill>
                <a:effectLst/>
                <a:uLnTx/>
                <a:uFillTx/>
                <a:latin typeface="Verdana"/>
              </a:rPr>
              <a:t>raphique</a:t>
            </a:r>
            <a:endParaRPr kumimoji="0" lang="en-US" sz="4000" b="1" i="0" u="none" strike="noStrike" kern="0" cap="all" spc="0" normalizeH="0" baseline="0" noProof="0" dirty="0">
              <a:ln>
                <a:noFill/>
              </a:ln>
              <a:solidFill>
                <a:srgbClr val="006F82"/>
              </a:solidFill>
              <a:effectLst/>
              <a:uLnTx/>
              <a:uFillTx/>
              <a:latin typeface="Verdana"/>
            </a:endParaRPr>
          </a:p>
        </p:txBody>
      </p:sp>
      <p:sp>
        <p:nvSpPr>
          <p:cNvPr id="12" name="Text Placeholder 2"/>
          <p:cNvSpPr txBox="1">
            <a:spLocks/>
          </p:cNvSpPr>
          <p:nvPr/>
        </p:nvSpPr>
        <p:spPr bwMode="auto"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80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5pPr>
            <a:lvl6pPr marL="22860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32DB5-EEB4-4681-9E39-0D2E75D8C742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00842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Interprétation</a:t>
            </a:r>
            <a:r>
              <a:rPr lang="en-US" dirty="0" smtClean="0"/>
              <a:t> </a:t>
            </a:r>
            <a:r>
              <a:rPr lang="en-US" dirty="0" err="1" smtClean="0"/>
              <a:t>graphique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1. </a:t>
            </a:r>
            <a:r>
              <a:rPr lang="en-US" dirty="0" err="1"/>
              <a:t>E</a:t>
            </a:r>
            <a:r>
              <a:rPr lang="en-US" dirty="0" err="1" smtClean="0"/>
              <a:t>chelle</a:t>
            </a:r>
            <a:r>
              <a:rPr lang="en-US" dirty="0" smtClean="0"/>
              <a:t> de </a:t>
            </a:r>
            <a:r>
              <a:rPr lang="en-US" dirty="0" err="1" smtClean="0"/>
              <a:t>comparaison</a:t>
            </a:r>
            <a:r>
              <a:rPr lang="en-US" dirty="0" smtClean="0"/>
              <a:t> </a:t>
            </a:r>
            <a:r>
              <a:rPr lang="en-US" dirty="0" err="1" smtClean="0"/>
              <a:t>individuelle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595933"/>
            <a:ext cx="8363272" cy="4785395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err="1" smtClean="0"/>
              <a:t>Ce</a:t>
            </a:r>
            <a:r>
              <a:rPr lang="en-US" sz="2000" dirty="0" smtClean="0"/>
              <a:t> </a:t>
            </a:r>
            <a:r>
              <a:rPr lang="en-US" sz="2000" dirty="0" err="1" smtClean="0"/>
              <a:t>graphique</a:t>
            </a:r>
            <a:r>
              <a:rPr lang="en-US" sz="2000" dirty="0" smtClean="0"/>
              <a:t> </a:t>
            </a:r>
            <a:r>
              <a:rPr lang="en-US" sz="2000" dirty="0" err="1" smtClean="0"/>
              <a:t>est</a:t>
            </a:r>
            <a:r>
              <a:rPr lang="en-US" sz="2000" dirty="0" smtClean="0"/>
              <a:t> </a:t>
            </a:r>
            <a:r>
              <a:rPr lang="en-US" sz="2000" dirty="0" err="1" smtClean="0"/>
              <a:t>décrit</a:t>
            </a:r>
            <a:r>
              <a:rPr lang="en-US" sz="2000" dirty="0" smtClean="0"/>
              <a:t> </a:t>
            </a:r>
            <a:r>
              <a:rPr lang="en-US" sz="2000" dirty="0" err="1" smtClean="0"/>
              <a:t>dans</a:t>
            </a:r>
            <a:r>
              <a:rPr lang="en-US" sz="2000" dirty="0" smtClean="0"/>
              <a:t> le feedback </a:t>
            </a:r>
            <a:r>
              <a:rPr lang="en-US" sz="2000" dirty="0" err="1" smtClean="0"/>
              <a:t>individuel</a:t>
            </a:r>
            <a:r>
              <a:rPr lang="en-US" sz="2000" dirty="0" smtClean="0"/>
              <a:t> </a:t>
            </a:r>
            <a:r>
              <a:rPr lang="en-US" sz="2000" dirty="0" err="1" smtClean="0"/>
              <a:t>que</a:t>
            </a:r>
            <a:r>
              <a:rPr lang="en-US" sz="2000" dirty="0" smtClean="0"/>
              <a:t> </a:t>
            </a:r>
            <a:r>
              <a:rPr lang="en-US" sz="2000" dirty="0" err="1" smtClean="0"/>
              <a:t>vous</a:t>
            </a:r>
            <a:r>
              <a:rPr lang="en-US" sz="2000" dirty="0" smtClean="0"/>
              <a:t> </a:t>
            </a:r>
            <a:r>
              <a:rPr lang="en-US" sz="2000" dirty="0" err="1" smtClean="0"/>
              <a:t>avez</a:t>
            </a:r>
            <a:r>
              <a:rPr lang="en-US" sz="2000" dirty="0" smtClean="0"/>
              <a:t> </a:t>
            </a:r>
            <a:r>
              <a:rPr lang="en-US" sz="2000" dirty="0" err="1" smtClean="0"/>
              <a:t>reçu</a:t>
            </a:r>
            <a:r>
              <a:rPr lang="en-US" sz="2000" dirty="0" smtClean="0"/>
              <a:t>: 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 smtClean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r>
              <a:rPr lang="en-US" sz="2000" dirty="0" smtClean="0"/>
              <a:t>Sur </a:t>
            </a:r>
            <a:r>
              <a:rPr lang="en-US" sz="2000" dirty="0" err="1" smtClean="0"/>
              <a:t>cette</a:t>
            </a:r>
            <a:r>
              <a:rPr lang="en-US" sz="2000" dirty="0" smtClean="0"/>
              <a:t> </a:t>
            </a:r>
            <a:r>
              <a:rPr lang="en-US" sz="2000" dirty="0" err="1" smtClean="0"/>
              <a:t>échelle</a:t>
            </a:r>
            <a:r>
              <a:rPr lang="en-US" sz="2000" dirty="0" smtClean="0"/>
              <a:t> on </a:t>
            </a:r>
            <a:r>
              <a:rPr lang="en-US" sz="2000" dirty="0" err="1" smtClean="0"/>
              <a:t>peut</a:t>
            </a:r>
            <a:r>
              <a:rPr lang="en-US" sz="2000" dirty="0" smtClean="0"/>
              <a:t> observer la distribution des </a:t>
            </a:r>
            <a:r>
              <a:rPr lang="en-US" sz="2000" dirty="0" err="1" smtClean="0"/>
              <a:t>résultats</a:t>
            </a:r>
            <a:r>
              <a:rPr lang="en-US" sz="2000" dirty="0" smtClean="0"/>
              <a:t> pour </a:t>
            </a:r>
            <a:r>
              <a:rPr lang="en-US" sz="2000" dirty="0" err="1" smtClean="0"/>
              <a:t>l’ensemble</a:t>
            </a:r>
            <a:r>
              <a:rPr lang="en-US" sz="2000" dirty="0" smtClean="0"/>
              <a:t> des </a:t>
            </a:r>
            <a:r>
              <a:rPr lang="en-US" sz="2000" dirty="0" err="1" smtClean="0"/>
              <a:t>médecins</a:t>
            </a:r>
            <a:r>
              <a:rPr lang="en-US" sz="2000" dirty="0" smtClean="0"/>
              <a:t> à </a:t>
            </a:r>
            <a:r>
              <a:rPr lang="en-US" sz="2000" dirty="0" err="1" smtClean="0"/>
              <a:t>l’acte</a:t>
            </a:r>
            <a:r>
              <a:rPr lang="en-US" sz="2000" dirty="0" smtClean="0"/>
              <a:t>.</a:t>
            </a:r>
          </a:p>
          <a:p>
            <a:r>
              <a:rPr lang="en-US" sz="2000" dirty="0" smtClean="0"/>
              <a:t>La signification des </a:t>
            </a:r>
            <a:r>
              <a:rPr lang="en-US" sz="2000" dirty="0" err="1" smtClean="0"/>
              <a:t>limites</a:t>
            </a:r>
            <a:r>
              <a:rPr lang="en-US" sz="2000" dirty="0" smtClean="0"/>
              <a:t> P10, P50, P60 et P90 </a:t>
            </a:r>
            <a:r>
              <a:rPr lang="en-US" sz="2000" dirty="0" err="1" smtClean="0"/>
              <a:t>est</a:t>
            </a:r>
            <a:r>
              <a:rPr lang="en-US" sz="2000" dirty="0" smtClean="0"/>
              <a:t> </a:t>
            </a:r>
            <a:r>
              <a:rPr lang="en-US" sz="2000" dirty="0" err="1" smtClean="0"/>
              <a:t>décrite</a:t>
            </a:r>
            <a:r>
              <a:rPr lang="en-US" sz="2000" dirty="0" smtClean="0"/>
              <a:t> </a:t>
            </a:r>
            <a:r>
              <a:rPr lang="en-US" sz="2000" dirty="0" err="1" smtClean="0"/>
              <a:t>dans</a:t>
            </a:r>
            <a:r>
              <a:rPr lang="en-US" sz="2000" dirty="0" smtClean="0"/>
              <a:t> </a:t>
            </a:r>
            <a:r>
              <a:rPr lang="en-US" sz="2000" dirty="0" err="1" smtClean="0"/>
              <a:t>votre</a:t>
            </a:r>
            <a:r>
              <a:rPr lang="en-US" sz="2000" dirty="0" smtClean="0"/>
              <a:t> document </a:t>
            </a:r>
            <a:r>
              <a:rPr lang="en-US" sz="2000" dirty="0" err="1" smtClean="0"/>
              <a:t>individuel</a:t>
            </a:r>
            <a:r>
              <a:rPr lang="en-US" sz="2000" dirty="0" smtClean="0"/>
              <a:t>.</a:t>
            </a:r>
          </a:p>
          <a:p>
            <a:r>
              <a:rPr lang="en-US" sz="2000" dirty="0" smtClean="0"/>
              <a:t>La signification des </a:t>
            </a:r>
            <a:r>
              <a:rPr lang="en-US" sz="2000" dirty="0" err="1" smtClean="0"/>
              <a:t>couleurs</a:t>
            </a:r>
            <a:r>
              <a:rPr lang="en-US" sz="2000" dirty="0" smtClean="0"/>
              <a:t> </a:t>
            </a:r>
            <a:r>
              <a:rPr lang="en-US" sz="2000" dirty="0" err="1" smtClean="0"/>
              <a:t>également</a:t>
            </a:r>
            <a:r>
              <a:rPr lang="en-US" sz="2000" dirty="0" smtClean="0"/>
              <a:t>. </a:t>
            </a:r>
          </a:p>
          <a:p>
            <a:r>
              <a:rPr lang="en-US" sz="2000" dirty="0" err="1" smtClean="0"/>
              <a:t>Vous</a:t>
            </a:r>
            <a:r>
              <a:rPr lang="en-US" sz="2000" dirty="0" smtClean="0"/>
              <a:t> </a:t>
            </a:r>
            <a:r>
              <a:rPr lang="en-US" sz="2000" dirty="0" err="1" smtClean="0"/>
              <a:t>trouverez</a:t>
            </a:r>
            <a:r>
              <a:rPr lang="en-US" sz="2000" dirty="0" smtClean="0"/>
              <a:t> </a:t>
            </a:r>
            <a:r>
              <a:rPr lang="en-US" sz="2000" dirty="0" err="1" smtClean="0"/>
              <a:t>une</a:t>
            </a:r>
            <a:r>
              <a:rPr lang="en-US" sz="2000" dirty="0" smtClean="0"/>
              <a:t> </a:t>
            </a:r>
            <a:r>
              <a:rPr lang="en-US" sz="2000" dirty="0" err="1" smtClean="0"/>
              <a:t>copie</a:t>
            </a:r>
            <a:r>
              <a:rPr lang="en-US" sz="2000" dirty="0" smtClean="0"/>
              <a:t> </a:t>
            </a:r>
            <a:r>
              <a:rPr lang="en-US" sz="2000" dirty="0" err="1" smtClean="0"/>
              <a:t>anonymisée</a:t>
            </a:r>
            <a:r>
              <a:rPr lang="en-US" sz="2000" dirty="0" smtClean="0"/>
              <a:t> </a:t>
            </a:r>
            <a:r>
              <a:rPr lang="en-US" sz="2000" dirty="0" err="1" smtClean="0"/>
              <a:t>sur</a:t>
            </a:r>
            <a:r>
              <a:rPr lang="en-US" sz="2000" dirty="0" smtClean="0"/>
              <a:t> le site de </a:t>
            </a:r>
            <a:r>
              <a:rPr lang="en-US" sz="2000" dirty="0" err="1" smtClean="0"/>
              <a:t>l’INAMI</a:t>
            </a:r>
            <a:r>
              <a:rPr lang="en-US" sz="2000" dirty="0"/>
              <a:t>.</a:t>
            </a:r>
            <a:endParaRPr lang="en-US" sz="2000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32DB5-EEB4-4681-9E39-0D2E75D8C742}" type="slidenum">
              <a:rPr lang="en-US" altLang="en-US" smtClean="0"/>
              <a:pPr/>
              <a:t>5</a:t>
            </a:fld>
            <a:endParaRPr lang="en-US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9504" y="2420888"/>
            <a:ext cx="5638800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04246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19672" y="274638"/>
            <a:ext cx="7416824" cy="777875"/>
          </a:xfrm>
        </p:spPr>
        <p:txBody>
          <a:bodyPr/>
          <a:lstStyle/>
          <a:p>
            <a:r>
              <a:rPr lang="en-US" dirty="0" err="1" smtClean="0"/>
              <a:t>Interprétation</a:t>
            </a:r>
            <a:r>
              <a:rPr lang="en-US" dirty="0" smtClean="0"/>
              <a:t> </a:t>
            </a:r>
            <a:r>
              <a:rPr lang="en-US" dirty="0" err="1" smtClean="0"/>
              <a:t>graphique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2. Boxplot / </a:t>
            </a:r>
            <a:r>
              <a:rPr lang="en-US" dirty="0" err="1" smtClean="0"/>
              <a:t>indicateur</a:t>
            </a:r>
            <a:r>
              <a:rPr lang="en-US" dirty="0" smtClean="0"/>
              <a:t> des GLEM(s) par province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595933"/>
            <a:ext cx="8435280" cy="4785395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/>
              <a:t>Le boxplot </a:t>
            </a:r>
            <a:r>
              <a:rPr lang="en-US" sz="2000" dirty="0" err="1" smtClean="0"/>
              <a:t>permet</a:t>
            </a:r>
            <a:r>
              <a:rPr lang="en-US" sz="2000" dirty="0" smtClean="0"/>
              <a:t> de </a:t>
            </a:r>
            <a:r>
              <a:rPr lang="en-US" sz="2000" dirty="0" err="1" smtClean="0"/>
              <a:t>visualiser</a:t>
            </a:r>
            <a:r>
              <a:rPr lang="en-US" sz="2000" dirty="0" smtClean="0"/>
              <a:t> la distribution des </a:t>
            </a:r>
            <a:r>
              <a:rPr lang="en-US" sz="2000" dirty="0" err="1" smtClean="0"/>
              <a:t>moyennes</a:t>
            </a:r>
            <a:r>
              <a:rPr lang="en-US" sz="2000" dirty="0" smtClean="0"/>
              <a:t> par </a:t>
            </a:r>
            <a:r>
              <a:rPr lang="en-US" sz="2000" dirty="0"/>
              <a:t>GLEM </a:t>
            </a:r>
            <a:r>
              <a:rPr lang="en-US" sz="2000" dirty="0" err="1"/>
              <a:t>sur</a:t>
            </a:r>
            <a:r>
              <a:rPr lang="en-US" sz="2000" dirty="0"/>
              <a:t> </a:t>
            </a:r>
            <a:r>
              <a:rPr lang="en-US" sz="2000" dirty="0" smtClean="0"/>
              <a:t>base des </a:t>
            </a:r>
            <a:r>
              <a:rPr lang="en-US" sz="2000" dirty="0" err="1" smtClean="0"/>
              <a:t>résultats</a:t>
            </a:r>
            <a:r>
              <a:rPr lang="en-US" sz="2000" dirty="0" smtClean="0"/>
              <a:t> des </a:t>
            </a:r>
            <a:r>
              <a:rPr lang="en-US" sz="2000" dirty="0" err="1" smtClean="0"/>
              <a:t>médecins</a:t>
            </a:r>
            <a:r>
              <a:rPr lang="en-US" sz="2000" dirty="0" smtClean="0"/>
              <a:t> du GLEM. 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Le </a:t>
            </a:r>
            <a:r>
              <a:rPr lang="en-US" sz="2000" dirty="0" err="1" smtClean="0"/>
              <a:t>résultat</a:t>
            </a:r>
            <a:r>
              <a:rPr lang="en-US" sz="2000" dirty="0" smtClean="0"/>
              <a:t> d’un GLEM </a:t>
            </a:r>
            <a:r>
              <a:rPr lang="en-US" sz="2000" dirty="0" err="1" smtClean="0"/>
              <a:t>n’est</a:t>
            </a:r>
            <a:r>
              <a:rPr lang="en-US" sz="2000" dirty="0" smtClean="0"/>
              <a:t> </a:t>
            </a:r>
            <a:r>
              <a:rPr lang="en-US" sz="2000" dirty="0" err="1" smtClean="0"/>
              <a:t>pris</a:t>
            </a:r>
            <a:r>
              <a:rPr lang="en-US" sz="2000" dirty="0" smtClean="0"/>
              <a:t> en </a:t>
            </a:r>
            <a:r>
              <a:rPr lang="en-US" sz="2000" dirty="0" err="1" smtClean="0"/>
              <a:t>compte</a:t>
            </a:r>
            <a:r>
              <a:rPr lang="en-US" sz="2000" dirty="0" smtClean="0"/>
              <a:t> </a:t>
            </a:r>
            <a:r>
              <a:rPr lang="en-US" sz="2000" dirty="0" err="1" smtClean="0"/>
              <a:t>que</a:t>
            </a:r>
            <a:r>
              <a:rPr lang="en-US" sz="2000" dirty="0" smtClean="0"/>
              <a:t> </a:t>
            </a:r>
            <a:r>
              <a:rPr lang="en-US" sz="2000" dirty="0" err="1" smtClean="0"/>
              <a:t>si</a:t>
            </a:r>
            <a:r>
              <a:rPr lang="en-US" sz="2000" dirty="0" smtClean="0"/>
              <a:t> au </a:t>
            </a:r>
            <a:r>
              <a:rPr lang="en-US" sz="2000" dirty="0" err="1" smtClean="0"/>
              <a:t>moins</a:t>
            </a:r>
            <a:r>
              <a:rPr lang="en-US" sz="2000" dirty="0" smtClean="0"/>
              <a:t> 7 </a:t>
            </a:r>
            <a:r>
              <a:rPr lang="en-US" sz="2000" dirty="0" err="1" smtClean="0"/>
              <a:t>médecins</a:t>
            </a:r>
            <a:r>
              <a:rPr lang="en-US" sz="2000" dirty="0" smtClean="0"/>
              <a:t> </a:t>
            </a:r>
            <a:r>
              <a:rPr lang="en-US" sz="2000" dirty="0" err="1" smtClean="0"/>
              <a:t>pratiquant</a:t>
            </a:r>
            <a:r>
              <a:rPr lang="en-US" sz="2000" dirty="0" smtClean="0"/>
              <a:t> à </a:t>
            </a:r>
            <a:r>
              <a:rPr lang="en-US" sz="2000" dirty="0" err="1" smtClean="0"/>
              <a:t>l’acte</a:t>
            </a:r>
            <a:r>
              <a:rPr lang="en-US" sz="2000" dirty="0" smtClean="0"/>
              <a:t> </a:t>
            </a:r>
            <a:r>
              <a:rPr lang="en-US" sz="2000" dirty="0" err="1" smtClean="0"/>
              <a:t>sont</a:t>
            </a:r>
            <a:r>
              <a:rPr lang="en-US" sz="2000" dirty="0" smtClean="0"/>
              <a:t> </a:t>
            </a:r>
            <a:r>
              <a:rPr lang="en-US" sz="2000" dirty="0" err="1" smtClean="0"/>
              <a:t>actifs</a:t>
            </a:r>
            <a:r>
              <a:rPr lang="en-US" sz="2000" dirty="0" smtClean="0"/>
              <a:t> </a:t>
            </a:r>
            <a:r>
              <a:rPr lang="en-US" sz="2000" dirty="0" err="1" smtClean="0"/>
              <a:t>dans</a:t>
            </a:r>
            <a:r>
              <a:rPr lang="en-US" sz="2000" dirty="0" smtClean="0"/>
              <a:t> le GLEM en 2016 (Par </a:t>
            </a:r>
            <a:r>
              <a:rPr lang="en-US" sz="2000" dirty="0" err="1" smtClean="0"/>
              <a:t>actif</a:t>
            </a:r>
            <a:r>
              <a:rPr lang="en-US" sz="2000" dirty="0" smtClean="0"/>
              <a:t> en 2016 nous </a:t>
            </a:r>
            <a:r>
              <a:rPr lang="en-US" sz="2000" dirty="0" err="1" smtClean="0"/>
              <a:t>entendons</a:t>
            </a:r>
            <a:r>
              <a:rPr lang="en-US" sz="2000" dirty="0" smtClean="0"/>
              <a:t> “</a:t>
            </a:r>
            <a:r>
              <a:rPr lang="en-US" sz="2000" dirty="0" err="1" smtClean="0"/>
              <a:t>avoir</a:t>
            </a:r>
            <a:r>
              <a:rPr lang="en-US" sz="2000" dirty="0" smtClean="0"/>
              <a:t> </a:t>
            </a:r>
            <a:r>
              <a:rPr lang="en-US" sz="2000" dirty="0" err="1" smtClean="0"/>
              <a:t>reçu</a:t>
            </a:r>
            <a:r>
              <a:rPr lang="en-US" sz="2000" dirty="0" smtClean="0"/>
              <a:t> un feedback pour </a:t>
            </a:r>
            <a:r>
              <a:rPr lang="en-US" sz="2000" dirty="0" err="1" smtClean="0"/>
              <a:t>l’activité</a:t>
            </a:r>
            <a:r>
              <a:rPr lang="en-US" sz="2000" dirty="0" smtClean="0"/>
              <a:t> de </a:t>
            </a:r>
            <a:r>
              <a:rPr lang="en-US" sz="2000" dirty="0" err="1" smtClean="0"/>
              <a:t>l’année</a:t>
            </a:r>
            <a:r>
              <a:rPr lang="en-US" sz="2000" dirty="0" smtClean="0"/>
              <a:t> 2016”).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La </a:t>
            </a:r>
            <a:r>
              <a:rPr lang="en-US" sz="2000" dirty="0" err="1" smtClean="0"/>
              <a:t>moyenne</a:t>
            </a:r>
            <a:r>
              <a:rPr lang="en-US" sz="2000" dirty="0" smtClean="0"/>
              <a:t> du </a:t>
            </a:r>
            <a:r>
              <a:rPr lang="en-US" sz="2000" dirty="0"/>
              <a:t>GLEM correspond </a:t>
            </a:r>
            <a:r>
              <a:rPr lang="en-US" sz="2000" dirty="0" smtClean="0"/>
              <a:t>à la </a:t>
            </a:r>
            <a:r>
              <a:rPr lang="en-US" sz="2000" dirty="0" err="1" smtClean="0"/>
              <a:t>somme</a:t>
            </a:r>
            <a:r>
              <a:rPr lang="en-US" sz="2000" dirty="0" smtClean="0"/>
              <a:t> des </a:t>
            </a:r>
            <a:r>
              <a:rPr lang="en-US" sz="2000" dirty="0" err="1" smtClean="0"/>
              <a:t>numérateurs</a:t>
            </a:r>
            <a:r>
              <a:rPr lang="en-US" sz="2000" dirty="0" smtClean="0"/>
              <a:t> </a:t>
            </a:r>
            <a:r>
              <a:rPr lang="en-US" sz="2000" dirty="0" err="1" smtClean="0"/>
              <a:t>divisés</a:t>
            </a:r>
            <a:r>
              <a:rPr lang="en-US" sz="2000" dirty="0" smtClean="0"/>
              <a:t> par la </a:t>
            </a:r>
            <a:r>
              <a:rPr lang="en-US" sz="2000" dirty="0" err="1" smtClean="0"/>
              <a:t>somme</a:t>
            </a:r>
            <a:r>
              <a:rPr lang="en-US" sz="2000" dirty="0" smtClean="0"/>
              <a:t> des </a:t>
            </a:r>
            <a:r>
              <a:rPr lang="en-US" sz="2000" dirty="0" err="1" smtClean="0"/>
              <a:t>dénominateurs</a:t>
            </a:r>
            <a:r>
              <a:rPr lang="en-US" sz="2000" dirty="0" smtClean="0"/>
              <a:t> de </a:t>
            </a:r>
            <a:r>
              <a:rPr lang="en-US" sz="2000" dirty="0" err="1" smtClean="0"/>
              <a:t>tous</a:t>
            </a:r>
            <a:r>
              <a:rPr lang="en-US" sz="2000" dirty="0" smtClean="0"/>
              <a:t> les </a:t>
            </a:r>
            <a:r>
              <a:rPr lang="en-US" sz="2000" dirty="0" err="1" smtClean="0"/>
              <a:t>médecins</a:t>
            </a:r>
            <a:r>
              <a:rPr lang="en-US" sz="2000" dirty="0" smtClean="0"/>
              <a:t> </a:t>
            </a:r>
            <a:r>
              <a:rPr lang="en-US" sz="2000" dirty="0" err="1" smtClean="0"/>
              <a:t>actifs</a:t>
            </a:r>
            <a:r>
              <a:rPr lang="en-US" sz="2000" dirty="0" smtClean="0"/>
              <a:t> du </a:t>
            </a:r>
            <a:r>
              <a:rPr lang="en-US" sz="2000" dirty="0"/>
              <a:t>GLEM .      </a:t>
            </a:r>
            <a:endParaRPr lang="en-US" sz="2000" dirty="0" smtClean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err="1" smtClean="0"/>
              <a:t>Chaque</a:t>
            </a:r>
            <a:r>
              <a:rPr lang="en-US" sz="2000" dirty="0" smtClean="0"/>
              <a:t> box plot </a:t>
            </a:r>
            <a:r>
              <a:rPr lang="en-US" sz="2000" dirty="0" err="1" smtClean="0"/>
              <a:t>représente</a:t>
            </a:r>
            <a:r>
              <a:rPr lang="en-US" sz="2000" dirty="0" smtClean="0"/>
              <a:t> </a:t>
            </a:r>
            <a:r>
              <a:rPr lang="en-US" sz="2000" dirty="0" err="1" smtClean="0"/>
              <a:t>une</a:t>
            </a:r>
            <a:r>
              <a:rPr lang="en-US" sz="2000" dirty="0" smtClean="0"/>
              <a:t> province.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32DB5-EEB4-4681-9E39-0D2E75D8C742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62757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19672" y="274638"/>
            <a:ext cx="7416824" cy="777875"/>
          </a:xfrm>
        </p:spPr>
        <p:txBody>
          <a:bodyPr/>
          <a:lstStyle/>
          <a:p>
            <a:r>
              <a:rPr lang="en-US" dirty="0" err="1" smtClean="0"/>
              <a:t>Interprétation</a:t>
            </a:r>
            <a:r>
              <a:rPr lang="en-US" dirty="0" smtClean="0"/>
              <a:t> </a:t>
            </a:r>
            <a:r>
              <a:rPr lang="en-US" dirty="0" err="1" smtClean="0"/>
              <a:t>graphique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2. Boxplot / </a:t>
            </a:r>
            <a:r>
              <a:rPr lang="en-US" dirty="0" err="1" smtClean="0"/>
              <a:t>indicateur</a:t>
            </a:r>
            <a:r>
              <a:rPr lang="en-US" dirty="0" smtClean="0"/>
              <a:t> des GLEM(s) par province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268760"/>
            <a:ext cx="8363272" cy="4785395"/>
          </a:xfrm>
        </p:spPr>
        <p:txBody>
          <a:bodyPr/>
          <a:lstStyle/>
          <a:p>
            <a:pPr marL="0" indent="0">
              <a:buNone/>
            </a:pPr>
            <a:endParaRPr lang="en-US" sz="2600" dirty="0">
              <a:ea typeface="+mn-ea"/>
              <a:cs typeface="+mn-cs"/>
            </a:endParaRPr>
          </a:p>
          <a:p>
            <a:pPr marL="400050" lvl="1" indent="0">
              <a:buNone/>
            </a:pPr>
            <a:r>
              <a:rPr lang="en-US" dirty="0" smtClean="0"/>
              <a:t> 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553200" y="6333298"/>
            <a:ext cx="2133600" cy="476250"/>
          </a:xfrm>
        </p:spPr>
        <p:txBody>
          <a:bodyPr/>
          <a:lstStyle/>
          <a:p>
            <a:fld id="{B0A32DB5-EEB4-4681-9E39-0D2E75D8C742}" type="slidenum">
              <a:rPr lang="en-US" altLang="en-US" smtClean="0"/>
              <a:pPr/>
              <a:t>7</a:t>
            </a:fld>
            <a:endParaRPr lang="en-US" altLang="en-US"/>
          </a:p>
        </p:txBody>
      </p:sp>
      <p:sp>
        <p:nvSpPr>
          <p:cNvPr id="6" name="ZoneTexte 5"/>
          <p:cNvSpPr txBox="1"/>
          <p:nvPr/>
        </p:nvSpPr>
        <p:spPr>
          <a:xfrm>
            <a:off x="6880899" y="2340169"/>
            <a:ext cx="17235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Résultat</a:t>
            </a:r>
            <a:r>
              <a:rPr lang="en-US" dirty="0" smtClean="0"/>
              <a:t> au </a:t>
            </a:r>
            <a:r>
              <a:rPr lang="en-US" dirty="0" err="1" smtClean="0"/>
              <a:t>delà</a:t>
            </a:r>
            <a:r>
              <a:rPr lang="en-US" dirty="0" smtClean="0"/>
              <a:t> </a:t>
            </a:r>
          </a:p>
          <a:p>
            <a:r>
              <a:rPr lang="en-US" dirty="0" smtClean="0"/>
              <a:t>du P90 (&gt; 63%)</a:t>
            </a:r>
            <a:endParaRPr lang="en-US" dirty="0"/>
          </a:p>
        </p:txBody>
      </p:sp>
      <p:sp>
        <p:nvSpPr>
          <p:cNvPr id="7" name="ZoneTexte 6"/>
          <p:cNvSpPr txBox="1"/>
          <p:nvPr/>
        </p:nvSpPr>
        <p:spPr>
          <a:xfrm>
            <a:off x="1500153" y="3090446"/>
            <a:ext cx="11945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P90 = 63%</a:t>
            </a:r>
            <a:endParaRPr lang="en-US" dirty="0"/>
          </a:p>
        </p:txBody>
      </p:sp>
      <p:sp>
        <p:nvSpPr>
          <p:cNvPr id="8" name="ZoneTexte 7"/>
          <p:cNvSpPr txBox="1"/>
          <p:nvPr/>
        </p:nvSpPr>
        <p:spPr>
          <a:xfrm>
            <a:off x="1475656" y="4026550"/>
            <a:ext cx="11945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P75 = 45%</a:t>
            </a:r>
            <a:endParaRPr lang="en-US" dirty="0"/>
          </a:p>
        </p:txBody>
      </p:sp>
      <p:sp>
        <p:nvSpPr>
          <p:cNvPr id="11" name="ZoneTexte 10"/>
          <p:cNvSpPr txBox="1"/>
          <p:nvPr/>
        </p:nvSpPr>
        <p:spPr>
          <a:xfrm>
            <a:off x="376720" y="4402655"/>
            <a:ext cx="23230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Médiane</a:t>
            </a:r>
            <a:r>
              <a:rPr lang="en-US" dirty="0" smtClean="0"/>
              <a:t> </a:t>
            </a:r>
            <a:r>
              <a:rPr lang="en-US" dirty="0" err="1" smtClean="0"/>
              <a:t>ou</a:t>
            </a:r>
            <a:r>
              <a:rPr lang="en-US" dirty="0" smtClean="0"/>
              <a:t> P50 = 37%</a:t>
            </a:r>
            <a:endParaRPr lang="en-US" dirty="0"/>
          </a:p>
        </p:txBody>
      </p:sp>
      <p:sp>
        <p:nvSpPr>
          <p:cNvPr id="12" name="ZoneTexte 11"/>
          <p:cNvSpPr txBox="1"/>
          <p:nvPr/>
        </p:nvSpPr>
        <p:spPr>
          <a:xfrm>
            <a:off x="1475656" y="4869160"/>
            <a:ext cx="11945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P25 = 28%</a:t>
            </a:r>
            <a:endParaRPr lang="en-US" dirty="0"/>
          </a:p>
        </p:txBody>
      </p:sp>
      <p:sp>
        <p:nvSpPr>
          <p:cNvPr id="13" name="ZoneTexte 12"/>
          <p:cNvSpPr txBox="1"/>
          <p:nvPr/>
        </p:nvSpPr>
        <p:spPr>
          <a:xfrm>
            <a:off x="1475656" y="5605305"/>
            <a:ext cx="11945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P10 = 10%</a:t>
            </a:r>
            <a:endParaRPr lang="en-US" dirty="0"/>
          </a:p>
        </p:txBody>
      </p:sp>
      <p:sp>
        <p:nvSpPr>
          <p:cNvPr id="14" name="ZoneTexte 13"/>
          <p:cNvSpPr txBox="1"/>
          <p:nvPr/>
        </p:nvSpPr>
        <p:spPr>
          <a:xfrm>
            <a:off x="6876256" y="5805264"/>
            <a:ext cx="19991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N.B. </a:t>
            </a:r>
            <a:r>
              <a:rPr lang="en-US" dirty="0" err="1" smtClean="0"/>
              <a:t>Aucun</a:t>
            </a:r>
            <a:r>
              <a:rPr lang="en-US" dirty="0" smtClean="0"/>
              <a:t> </a:t>
            </a:r>
            <a:r>
              <a:rPr lang="en-US" dirty="0" err="1" smtClean="0"/>
              <a:t>résultat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inférieur</a:t>
            </a:r>
            <a:r>
              <a:rPr lang="en-US" dirty="0" smtClean="0"/>
              <a:t> à P10</a:t>
            </a:r>
            <a:endParaRPr lang="en-US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4161" y="1268760"/>
            <a:ext cx="1071935" cy="5600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ZoneTexte 15"/>
          <p:cNvSpPr txBox="1"/>
          <p:nvPr/>
        </p:nvSpPr>
        <p:spPr>
          <a:xfrm>
            <a:off x="6876256" y="4339843"/>
            <a:ext cx="16738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Moyenne</a:t>
            </a:r>
            <a:r>
              <a:rPr lang="en-US" dirty="0" smtClean="0"/>
              <a:t> = 38%</a:t>
            </a:r>
            <a:endParaRPr lang="en-US" dirty="0"/>
          </a:p>
        </p:txBody>
      </p:sp>
      <p:cxnSp>
        <p:nvCxnSpPr>
          <p:cNvPr id="10" name="Connecteur droit avec flèche 9"/>
          <p:cNvCxnSpPr/>
          <p:nvPr/>
        </p:nvCxnSpPr>
        <p:spPr>
          <a:xfrm flipH="1">
            <a:off x="5084440" y="2641543"/>
            <a:ext cx="1880592" cy="0"/>
          </a:xfrm>
          <a:prstGeom prst="straightConnector1">
            <a:avLst/>
          </a:prstGeom>
          <a:ln w="12700"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/>
          <p:cNvCxnSpPr/>
          <p:nvPr/>
        </p:nvCxnSpPr>
        <p:spPr>
          <a:xfrm>
            <a:off x="2771800" y="3212976"/>
            <a:ext cx="2232248" cy="0"/>
          </a:xfrm>
          <a:prstGeom prst="straightConnector1">
            <a:avLst/>
          </a:prstGeom>
          <a:ln w="12700"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9"/>
          <p:cNvCxnSpPr/>
          <p:nvPr/>
        </p:nvCxnSpPr>
        <p:spPr>
          <a:xfrm>
            <a:off x="2771800" y="4149080"/>
            <a:ext cx="2118699" cy="0"/>
          </a:xfrm>
          <a:prstGeom prst="straightConnector1">
            <a:avLst/>
          </a:prstGeom>
          <a:ln w="12700"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avec flèche 20"/>
          <p:cNvCxnSpPr>
            <a:stCxn id="16" idx="1"/>
          </p:cNvCxnSpPr>
          <p:nvPr/>
        </p:nvCxnSpPr>
        <p:spPr>
          <a:xfrm flipH="1">
            <a:off x="5012432" y="4509120"/>
            <a:ext cx="1863824" cy="0"/>
          </a:xfrm>
          <a:prstGeom prst="straightConnector1">
            <a:avLst/>
          </a:prstGeom>
          <a:ln w="12700"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avec flèche 21"/>
          <p:cNvCxnSpPr/>
          <p:nvPr/>
        </p:nvCxnSpPr>
        <p:spPr>
          <a:xfrm>
            <a:off x="2699792" y="4584443"/>
            <a:ext cx="2199873" cy="0"/>
          </a:xfrm>
          <a:prstGeom prst="straightConnector1">
            <a:avLst/>
          </a:prstGeom>
          <a:ln w="12700"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avec flèche 22"/>
          <p:cNvCxnSpPr/>
          <p:nvPr/>
        </p:nvCxnSpPr>
        <p:spPr>
          <a:xfrm>
            <a:off x="2699792" y="5013176"/>
            <a:ext cx="2190707" cy="0"/>
          </a:xfrm>
          <a:prstGeom prst="straightConnector1">
            <a:avLst/>
          </a:prstGeom>
          <a:ln w="12700"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avec flèche 23"/>
          <p:cNvCxnSpPr/>
          <p:nvPr/>
        </p:nvCxnSpPr>
        <p:spPr>
          <a:xfrm>
            <a:off x="3460286" y="5843955"/>
            <a:ext cx="1579369" cy="0"/>
          </a:xfrm>
          <a:prstGeom prst="straightConnector1">
            <a:avLst/>
          </a:prstGeom>
          <a:ln w="12700"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ZoneTexte 43"/>
          <p:cNvSpPr txBox="1"/>
          <p:nvPr/>
        </p:nvSpPr>
        <p:spPr>
          <a:xfrm>
            <a:off x="1182232" y="1772816"/>
            <a:ext cx="22461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Explication des </a:t>
            </a:r>
            <a:r>
              <a:rPr lang="en-US" u="sng" dirty="0" err="1" smtClean="0"/>
              <a:t>bornes</a:t>
            </a:r>
            <a:endParaRPr lang="en-US" u="sng" dirty="0"/>
          </a:p>
        </p:txBody>
      </p:sp>
      <p:sp>
        <p:nvSpPr>
          <p:cNvPr id="47" name="ZoneTexte 46"/>
          <p:cNvSpPr txBox="1"/>
          <p:nvPr/>
        </p:nvSpPr>
        <p:spPr>
          <a:xfrm>
            <a:off x="6156176" y="1772816"/>
            <a:ext cx="28857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Explication des points et </a:t>
            </a:r>
            <a:r>
              <a:rPr lang="en-US" u="sng" dirty="0" err="1" smtClean="0"/>
              <a:t>croix</a:t>
            </a:r>
            <a:endParaRPr lang="en-US" u="sng" dirty="0"/>
          </a:p>
        </p:txBody>
      </p:sp>
      <p:sp>
        <p:nvSpPr>
          <p:cNvPr id="48" name="ZoneTexte 47"/>
          <p:cNvSpPr txBox="1"/>
          <p:nvPr/>
        </p:nvSpPr>
        <p:spPr>
          <a:xfrm>
            <a:off x="3709087" y="1196752"/>
            <a:ext cx="18710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err="1" smtClean="0"/>
              <a:t>Echelle</a:t>
            </a:r>
            <a:r>
              <a:rPr lang="en-US" u="sng" dirty="0" smtClean="0"/>
              <a:t> de </a:t>
            </a:r>
            <a:r>
              <a:rPr lang="en-US" u="sng" dirty="0" err="1" smtClean="0"/>
              <a:t>résultat</a:t>
            </a:r>
            <a:endParaRPr lang="en-US" u="sng" dirty="0"/>
          </a:p>
        </p:txBody>
      </p:sp>
      <p:cxnSp>
        <p:nvCxnSpPr>
          <p:cNvPr id="51" name="Connecteur droit avec flèche 50"/>
          <p:cNvCxnSpPr/>
          <p:nvPr/>
        </p:nvCxnSpPr>
        <p:spPr>
          <a:xfrm>
            <a:off x="4716016" y="1535306"/>
            <a:ext cx="0" cy="804863"/>
          </a:xfrm>
          <a:prstGeom prst="straightConnector1">
            <a:avLst/>
          </a:prstGeom>
          <a:ln w="12700"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16766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19672" y="274638"/>
            <a:ext cx="7416824" cy="777875"/>
          </a:xfrm>
        </p:spPr>
        <p:txBody>
          <a:bodyPr/>
          <a:lstStyle/>
          <a:p>
            <a:r>
              <a:rPr lang="en-US" dirty="0" err="1" smtClean="0"/>
              <a:t>Interprétation</a:t>
            </a:r>
            <a:r>
              <a:rPr lang="en-US" dirty="0" smtClean="0"/>
              <a:t> </a:t>
            </a:r>
            <a:r>
              <a:rPr lang="en-US" dirty="0" err="1" smtClean="0"/>
              <a:t>graphique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595933"/>
            <a:ext cx="8363272" cy="4785395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/>
              <a:t>Attention les </a:t>
            </a:r>
            <a:r>
              <a:rPr lang="en-US" sz="2000" dirty="0" err="1" smtClean="0"/>
              <a:t>bornes</a:t>
            </a:r>
            <a:r>
              <a:rPr lang="en-US" sz="2000" dirty="0" smtClean="0"/>
              <a:t> des </a:t>
            </a:r>
            <a:r>
              <a:rPr lang="en-US" sz="2000" dirty="0" err="1" smtClean="0"/>
              <a:t>deux</a:t>
            </a:r>
            <a:r>
              <a:rPr lang="en-US" sz="2000" dirty="0" smtClean="0"/>
              <a:t> types </a:t>
            </a:r>
            <a:r>
              <a:rPr lang="en-US" sz="2000" dirty="0" err="1" smtClean="0"/>
              <a:t>graphiques</a:t>
            </a:r>
            <a:r>
              <a:rPr lang="en-US" sz="2000" dirty="0" smtClean="0"/>
              <a:t> ne </a:t>
            </a:r>
            <a:r>
              <a:rPr lang="en-US" sz="2000" dirty="0" err="1" smtClean="0"/>
              <a:t>sont</a:t>
            </a:r>
            <a:r>
              <a:rPr lang="en-US" sz="2000" dirty="0" smtClean="0"/>
              <a:t> pas </a:t>
            </a:r>
            <a:r>
              <a:rPr lang="en-US" sz="2000" dirty="0" err="1" smtClean="0"/>
              <a:t>identiques</a:t>
            </a:r>
            <a:r>
              <a:rPr lang="en-US" sz="2000" dirty="0" smtClean="0"/>
              <a:t> car la </a:t>
            </a:r>
            <a:r>
              <a:rPr lang="en-US" sz="2000" dirty="0" err="1" smtClean="0"/>
              <a:t>méthode</a:t>
            </a:r>
            <a:r>
              <a:rPr lang="en-US" sz="2000" dirty="0" smtClean="0"/>
              <a:t> de </a:t>
            </a:r>
            <a:r>
              <a:rPr lang="en-US" sz="2000" dirty="0" err="1" smtClean="0"/>
              <a:t>calcul</a:t>
            </a:r>
            <a:r>
              <a:rPr lang="en-US" sz="2000" dirty="0" smtClean="0"/>
              <a:t> </a:t>
            </a:r>
            <a:r>
              <a:rPr lang="en-US" sz="2000" dirty="0" err="1" smtClean="0"/>
              <a:t>diffère</a:t>
            </a:r>
            <a:r>
              <a:rPr lang="en-US" sz="2000" dirty="0" smtClean="0"/>
              <a:t> </a:t>
            </a:r>
            <a:r>
              <a:rPr lang="en-US" sz="2000" dirty="0" err="1" smtClean="0"/>
              <a:t>complètement</a:t>
            </a:r>
            <a:r>
              <a:rPr lang="en-US" sz="2000" dirty="0"/>
              <a:t>.</a:t>
            </a:r>
            <a:endParaRPr lang="en-US" sz="2000" dirty="0" smtClean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err="1" smtClean="0"/>
              <a:t>Ainsi</a:t>
            </a:r>
            <a:r>
              <a:rPr lang="en-US" sz="2000" dirty="0" smtClean="0"/>
              <a:t> pour rappel , </a:t>
            </a:r>
          </a:p>
          <a:p>
            <a:r>
              <a:rPr lang="en-US" sz="2000" dirty="0" smtClean="0"/>
              <a:t>la </a:t>
            </a:r>
            <a:r>
              <a:rPr lang="en-US" sz="2000" dirty="0" err="1" smtClean="0"/>
              <a:t>médiane</a:t>
            </a:r>
            <a:r>
              <a:rPr lang="en-US" sz="2000" dirty="0" smtClean="0"/>
              <a:t> de </a:t>
            </a:r>
            <a:r>
              <a:rPr lang="en-US" sz="2000" dirty="0" err="1" smtClean="0"/>
              <a:t>l’échelle</a:t>
            </a:r>
            <a:r>
              <a:rPr lang="en-US" sz="2000" dirty="0" smtClean="0"/>
              <a:t> de </a:t>
            </a:r>
            <a:r>
              <a:rPr lang="en-US" sz="2000" dirty="0" err="1" smtClean="0"/>
              <a:t>comparaison</a:t>
            </a:r>
            <a:r>
              <a:rPr lang="en-US" sz="2000" dirty="0" smtClean="0"/>
              <a:t> correspond à la </a:t>
            </a:r>
            <a:r>
              <a:rPr lang="en-US" sz="2000" dirty="0" err="1" smtClean="0"/>
              <a:t>médiane</a:t>
            </a:r>
            <a:r>
              <a:rPr lang="en-US" sz="2000" dirty="0" smtClean="0"/>
              <a:t> pour </a:t>
            </a:r>
            <a:r>
              <a:rPr lang="en-US" sz="2000" dirty="0" err="1" smtClean="0"/>
              <a:t>l’ensemble</a:t>
            </a:r>
            <a:r>
              <a:rPr lang="en-US" sz="2000" dirty="0" smtClean="0"/>
              <a:t> des </a:t>
            </a:r>
            <a:r>
              <a:rPr lang="en-US" sz="2000" dirty="0" err="1" smtClean="0"/>
              <a:t>pratiques</a:t>
            </a:r>
            <a:r>
              <a:rPr lang="en-US" sz="2000" dirty="0" smtClean="0"/>
              <a:t> du pays, </a:t>
            </a:r>
          </a:p>
          <a:p>
            <a:r>
              <a:rPr lang="en-US" sz="2000" dirty="0" err="1" smtClean="0"/>
              <a:t>tandis</a:t>
            </a:r>
            <a:r>
              <a:rPr lang="en-US" sz="2000" dirty="0" smtClean="0"/>
              <a:t> </a:t>
            </a:r>
            <a:r>
              <a:rPr lang="en-US" sz="2000" dirty="0" err="1" smtClean="0"/>
              <a:t>que</a:t>
            </a:r>
            <a:r>
              <a:rPr lang="en-US" sz="2000" dirty="0" smtClean="0"/>
              <a:t> la </a:t>
            </a:r>
            <a:r>
              <a:rPr lang="en-US" sz="2000" dirty="0" err="1" smtClean="0"/>
              <a:t>médiane</a:t>
            </a:r>
            <a:r>
              <a:rPr lang="en-US" sz="2000" dirty="0" smtClean="0"/>
              <a:t> du box plot correspond à la </a:t>
            </a:r>
            <a:r>
              <a:rPr lang="en-US" sz="2000" dirty="0" err="1" smtClean="0"/>
              <a:t>médiane</a:t>
            </a:r>
            <a:r>
              <a:rPr lang="en-US" sz="2000" dirty="0" smtClean="0"/>
              <a:t> des </a:t>
            </a:r>
            <a:r>
              <a:rPr lang="en-US" sz="2000" dirty="0" err="1" smtClean="0"/>
              <a:t>moyennes</a:t>
            </a:r>
            <a:r>
              <a:rPr lang="en-US" sz="2000" dirty="0" smtClean="0"/>
              <a:t> des </a:t>
            </a:r>
            <a:r>
              <a:rPr lang="en-US" sz="2000" dirty="0" err="1" smtClean="0"/>
              <a:t>glems</a:t>
            </a:r>
            <a:r>
              <a:rPr lang="en-US" sz="2000" dirty="0" smtClean="0"/>
              <a:t> de la province.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32DB5-EEB4-4681-9E39-0D2E75D8C742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4455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 cap="all">
                <a:solidFill>
                  <a:srgbClr val="006F8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6F82"/>
                </a:solidFill>
                <a:latin typeface="Verdana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6F82"/>
                </a:solidFill>
                <a:latin typeface="Verdana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6F82"/>
                </a:solidFill>
                <a:latin typeface="Verdana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6F82"/>
                </a:solidFill>
                <a:latin typeface="Verdana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6F82"/>
                </a:solidFill>
                <a:latin typeface="Verdana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6F82"/>
                </a:solidFill>
                <a:latin typeface="Verdana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6F82"/>
                </a:solidFill>
                <a:latin typeface="Verdana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6F82"/>
                </a:solidFill>
                <a:latin typeface="Verdana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3200" b="1" i="0" u="none" strike="noStrike" kern="0" cap="all" spc="0" normalizeH="0" baseline="0" noProof="0" dirty="0">
                <a:ln>
                  <a:noFill/>
                </a:ln>
                <a:solidFill>
                  <a:srgbClr val="006F82"/>
                </a:solidFill>
                <a:effectLst/>
                <a:uLnTx/>
                <a:uFillTx/>
                <a:latin typeface="Verdana"/>
              </a:rPr>
              <a:t>Imagerie médicale et examens préopératoires</a:t>
            </a:r>
            <a:endParaRPr kumimoji="0" lang="en-US" sz="3200" b="1" i="0" u="none" strike="noStrike" kern="0" cap="all" spc="0" normalizeH="0" baseline="0" noProof="0" dirty="0">
              <a:ln>
                <a:noFill/>
              </a:ln>
              <a:solidFill>
                <a:srgbClr val="006F82"/>
              </a:solidFill>
              <a:effectLst/>
              <a:uLnTx/>
              <a:uFillTx/>
              <a:latin typeface="Verdana"/>
            </a:endParaRPr>
          </a:p>
        </p:txBody>
      </p:sp>
      <p:sp>
        <p:nvSpPr>
          <p:cNvPr id="6" name="Text Placeholder 2"/>
          <p:cNvSpPr txBox="1">
            <a:spLocks/>
          </p:cNvSpPr>
          <p:nvPr/>
        </p:nvSpPr>
        <p:spPr bwMode="auto"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80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5pPr>
            <a:lvl6pPr marL="22860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THÈME III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32DB5-EEB4-4681-9E39-0D2E75D8C742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4039047"/>
      </p:ext>
    </p:extLst>
  </p:cSld>
  <p:clrMapOvr>
    <a:masterClrMapping/>
  </p:clrMapOvr>
</p:sld>
</file>

<file path=ppt/theme/theme1.xml><?xml version="1.0" encoding="utf-8"?>
<a:theme xmlns:a="http://schemas.openxmlformats.org/drawingml/2006/main" name="PPT_INAMI_a">
  <a:themeElements>
    <a:clrScheme name="inami_new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nami_new">
      <a:majorFont>
        <a:latin typeface="Verdan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inami_new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ami_new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ami_new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ami_new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ami_new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ami_new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ami_new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ami_new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ami_new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ami_new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ami_new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ami_new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BaseDocument" ma:contentTypeID="0x01010068B932EBA4214624B1E6C758B674AA3900878AE0BF14248048B0F623A599AB54C9" ma:contentTypeVersion="10" ma:contentTypeDescription="Crée un document." ma:contentTypeScope="" ma:versionID="0f806d5401a718c248ff851712977ef5">
  <xsd:schema xmlns:xsd="http://www.w3.org/2001/XMLSchema" xmlns:xs="http://www.w3.org/2001/XMLSchema" xmlns:p="http://schemas.microsoft.com/office/2006/metadata/properties" xmlns:ns1="http://schemas.microsoft.com/sharepoint/v3" xmlns:ns2="f15eea43-7fa7-45cf-8dc0-d5244e2cd467" xmlns:ns3="61fd8d87-ea47-44bb-afd6-b4d99b1d9c1f" targetNamespace="http://schemas.microsoft.com/office/2006/metadata/properties" ma:root="true" ma:fieldsID="3c46b631aa297e29475e1214a5361d70" ns1:_="" ns2:_="" ns3:_="">
    <xsd:import namespace="http://schemas.microsoft.com/sharepoint/v3"/>
    <xsd:import namespace="f15eea43-7fa7-45cf-8dc0-d5244e2cd467"/>
    <xsd:import namespace="61fd8d87-ea47-44bb-afd6-b4d99b1d9c1f"/>
    <xsd:element name="properties">
      <xsd:complexType>
        <xsd:sequence>
          <xsd:element name="documentManagement">
            <xsd:complexType>
              <xsd:all>
                <xsd:element ref="ns2:RIDocSummary" minOccurs="0"/>
                <xsd:element ref="ns2:RIDocInitialCreationDate" minOccurs="0"/>
                <xsd:element ref="ns2:RIDocTypeTaxHTField0" minOccurs="0"/>
                <xsd:element ref="ns2:RITargetGroupTaxHTField0" minOccurs="0"/>
                <xsd:element ref="ns2:RIThemeTaxHTField0" minOccurs="0"/>
                <xsd:element ref="ns2:RILanguageTaxHTField0" minOccurs="0"/>
                <xsd:element ref="ns3:TaxCatchAll" minOccurs="0"/>
                <xsd:element ref="ns3:gde733b7de1f426ba66c11d7c4a6ad8f" minOccurs="0"/>
                <xsd:element ref="ns3:TaxCatchAllLabel" minOccurs="0"/>
                <xsd:element ref="ns3:cc6d4d0f41a44532aeb7bee41b15f208" minOccurs="0"/>
                <xsd:element ref="ns1:PublishingExpirationDate" minOccurs="0"/>
                <xsd:element ref="ns1:PublishingStart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ExpirationDate" ma:index="25" nillable="true" ma:displayName="Date de fin de planification" ma:description="" ma:internalName="PublishingExpirationDate">
      <xsd:simpleType>
        <xsd:restriction base="dms:Unknown"/>
      </xsd:simpleType>
    </xsd:element>
    <xsd:element name="PublishingStartDate" ma:index="26" nillable="true" ma:displayName="Date de début de planification" ma:description="" ma:internalName="PublishingStart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5eea43-7fa7-45cf-8dc0-d5244e2cd467" elementFormDefault="qualified">
    <xsd:import namespace="http://schemas.microsoft.com/office/2006/documentManagement/types"/>
    <xsd:import namespace="http://schemas.microsoft.com/office/infopath/2007/PartnerControls"/>
    <xsd:element name="RIDocSummary" ma:index="8" nillable="true" ma:displayName="Résumé" ma:internalName="RIDocSummary">
      <xsd:simpleType>
        <xsd:restriction base="dms:Note">
          <xsd:maxLength value="255"/>
        </xsd:restriction>
      </xsd:simpleType>
    </xsd:element>
    <xsd:element name="RIDocInitialCreationDate" ma:index="13" nillable="true" ma:displayName="Initial creation date" ma:default="[Today]" ma:format="DateOnly" ma:indexed="true" ma:internalName="RIDocInitialCreationDate">
      <xsd:simpleType>
        <xsd:restriction base="dms:DateTime"/>
      </xsd:simpleType>
    </xsd:element>
    <xsd:element name="RIDocTypeTaxHTField0" ma:index="14" nillable="true" ma:taxonomy="true" ma:internalName="RIDocTypeTaxHTField0" ma:taxonomyFieldName="RIDocType" ma:displayName="Type" ma:fieldId="{e9c02295-779d-4904-9c2f-398eb8a46af6}" ma:taxonomyMulti="true" ma:sspId="0ef66dbe-9d4d-47c7-8094-97b828f68765" ma:termSetId="2b6f7e9b-72d8-4c39-9dd2-b382cdde65ef" ma:anchorId="bba49bfc-d79e-4d3d-8e99-da4cfe1bc359" ma:open="false" ma:isKeyword="false">
      <xsd:complexType>
        <xsd:sequence>
          <xsd:element ref="pc:Terms" minOccurs="0" maxOccurs="1"/>
        </xsd:sequence>
      </xsd:complexType>
    </xsd:element>
    <xsd:element name="RITargetGroupTaxHTField0" ma:index="15" nillable="true" ma:taxonomy="true" ma:internalName="RITargetGroupTaxHTField0" ma:taxonomyFieldName="RITargetGroup" ma:displayName="Groupe cible" ma:default="" ma:fieldId="{5ba84fff-5b48-41ff-a0ce-9cb6f56aeea2}" ma:taxonomyMulti="true" ma:sspId="0ef66dbe-9d4d-47c7-8094-97b828f68765" ma:termSetId="2b6f7e9b-72d8-4c39-9dd2-b382cdde65ef" ma:anchorId="93e5bace-bd47-4f95-bc09-82965b59cb06" ma:open="false" ma:isKeyword="false">
      <xsd:complexType>
        <xsd:sequence>
          <xsd:element ref="pc:Terms" minOccurs="0" maxOccurs="1"/>
        </xsd:sequence>
      </xsd:complexType>
    </xsd:element>
    <xsd:element name="RIThemeTaxHTField0" ma:index="16" nillable="true" ma:taxonomy="true" ma:internalName="RIThemeTaxHTField0" ma:taxonomyFieldName="RITheme" ma:displayName="Thème" ma:fieldId="{4da39f56-d3e0-4eda-b5a0-097d81b2f922}" ma:taxonomyMulti="true" ma:sspId="0ef66dbe-9d4d-47c7-8094-97b828f68765" ma:termSetId="2b6f7e9b-72d8-4c39-9dd2-b382cdde65ef" ma:anchorId="d3fdfad7-22a2-47aa-bc5b-de53bde139df" ma:open="false" ma:isKeyword="false">
      <xsd:complexType>
        <xsd:sequence>
          <xsd:element ref="pc:Terms" minOccurs="0" maxOccurs="1"/>
        </xsd:sequence>
      </xsd:complexType>
    </xsd:element>
    <xsd:element name="RILanguageTaxHTField0" ma:index="17" nillable="true" ma:taxonomy="true" ma:internalName="RILanguageTaxHTField0" ma:taxonomyFieldName="RILanguage" ma:displayName="Langue" ma:fieldId="{c7e3734e-a786-4652-bb98-6e7a4dc8cda4}" ma:taxonomyMulti="true" ma:sspId="0ef66dbe-9d4d-47c7-8094-97b828f68765" ma:termSetId="2b6f7e9b-72d8-4c39-9dd2-b382cdde65ef" ma:anchorId="216408cd-2d56-4fdf-a6f2-b407a6eb4657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fd8d87-ea47-44bb-afd6-b4d99b1d9c1f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Colonne Attraper tout de Taxonomie" ma:hidden="true" ma:list="{7dc22c6c-0b67-4097-b867-927b71770b39}" ma:internalName="TaxCatchAll" ma:showField="CatchAllData" ma:web="61fd8d87-ea47-44bb-afd6-b4d99b1d9c1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gde733b7de1f426ba66c11d7c4a6ad8f" ma:index="21" nillable="true" ma:displayName="Document Publicationtype_0" ma:hidden="true" ma:internalName="gde733b7de1f426ba66c11d7c4a6ad8f">
      <xsd:simpleType>
        <xsd:restriction base="dms:Note"/>
      </xsd:simpleType>
    </xsd:element>
    <xsd:element name="TaxCatchAllLabel" ma:index="22" nillable="true" ma:displayName="Colonne Attraper tout de Taxonomie1" ma:hidden="true" ma:list="{7dc22c6c-0b67-4097-b867-927b71770b39}" ma:internalName="TaxCatchAllLabel" ma:readOnly="true" ma:showField="CatchAllDataLabel" ma:web="61fd8d87-ea47-44bb-afd6-b4d99b1d9c1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cc6d4d0f41a44532aeb7bee41b15f208" ma:index="23" nillable="true" ma:taxonomy="true" ma:internalName="cc6d4d0f41a44532aeb7bee41b15f208" ma:taxonomyFieldName="Publication_x0020_type_x0020_for_x0020_documents" ma:displayName="Publication type for documents" ma:default="" ma:fieldId="{cc6d4d0f-41a4-4532-aeb7-bee41b15f208}" ma:taxonomyMulti="true" ma:sspId="0ef66dbe-9d4d-47c7-8094-97b828f68765" ma:termSetId="2b6f7e9b-72d8-4c39-9dd2-b382cdde65ef" ma:anchorId="22490f7c-4f41-43c8-a5b3-f62c4d13df9a" ma:open="fals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RIDocInitialCreationDate xmlns="f15eea43-7fa7-45cf-8dc0-d5244e2cd467">2019-06-18T22:00:00+00:00</RIDocInitialCreationDate>
    <RITargetGroupTaxHTField0 xmlns="f15eea43-7fa7-45cf-8dc0-d5244e2cd467">
      <Terms xmlns="http://schemas.microsoft.com/office/infopath/2007/PartnerControls">
        <TermInfo xmlns="http://schemas.microsoft.com/office/infopath/2007/PartnerControls">
          <TermName xmlns="http://schemas.microsoft.com/office/infopath/2007/PartnerControls">Médecin</TermName>
          <TermId xmlns="http://schemas.microsoft.com/office/infopath/2007/PartnerControls">d8a1e59b-bcd7-4d2f-b75c-23b993f6e1ad</TermId>
        </TermInfo>
        <TermInfo xmlns="http://schemas.microsoft.com/office/infopath/2007/PartnerControls">
          <TermName xmlns="http://schemas.microsoft.com/office/infopath/2007/PartnerControls">Maison médicale</TermName>
          <TermId xmlns="http://schemas.microsoft.com/office/infopath/2007/PartnerControls">69c6c6b7-d4d8-4ddb-b492-1c598670bf6a</TermId>
        </TermInfo>
      </Terms>
    </RITargetGroupTaxHTField0>
    <RILanguageTaxHTField0 xmlns="f15eea43-7fa7-45cf-8dc0-d5244e2cd467">
      <Terms xmlns="http://schemas.microsoft.com/office/infopath/2007/PartnerControls">
        <TermInfo xmlns="http://schemas.microsoft.com/office/infopath/2007/PartnerControls">
          <TermName xmlns="http://schemas.microsoft.com/office/infopath/2007/PartnerControls">Français</TermName>
          <TermId xmlns="http://schemas.microsoft.com/office/infopath/2007/PartnerControls">aa2269b8-11bd-4cc9-9267-801806817e60</TermId>
        </TermInfo>
      </Terms>
    </RILanguageTaxHTField0>
    <cc6d4d0f41a44532aeb7bee41b15f208 xmlns="61fd8d87-ea47-44bb-afd6-b4d99b1d9c1f">
      <Terms xmlns="http://schemas.microsoft.com/office/infopath/2007/PartnerControls"/>
    </cc6d4d0f41a44532aeb7bee41b15f208>
    <TaxCatchAll xmlns="61fd8d87-ea47-44bb-afd6-b4d99b1d9c1f">
      <Value>8</Value>
      <Value>29</Value>
      <Value>60</Value>
      <Value>35</Value>
    </TaxCatchAll>
    <RIDocSummary xmlns="f15eea43-7fa7-45cf-8dc0-d5244e2cd467">Résultats GLEM (données 2016) pour le remboursement à l’acte - THÈME III</RIDocSummary>
    <RIThemeTaxHTField0 xmlns="f15eea43-7fa7-45cf-8dc0-d5244e2cd467">
      <Terms xmlns="http://schemas.microsoft.com/office/infopath/2007/PartnerControls">
        <TermInfo xmlns="http://schemas.microsoft.com/office/infopath/2007/PartnerControls">
          <TermName xmlns="http://schemas.microsoft.com/office/infopath/2007/PartnerControls">Feedback individuel</TermName>
          <TermId xmlns="http://schemas.microsoft.com/office/infopath/2007/PartnerControls">c011c27e-2dbd-409b-87f6-1d728db57d70</TermId>
        </TermInfo>
      </Terms>
    </RIThemeTaxHTField0>
    <PublishingExpirationDate xmlns="http://schemas.microsoft.com/sharepoint/v3" xsi:nil="true"/>
    <RIDocTypeTaxHTField0 xmlns="f15eea43-7fa7-45cf-8dc0-d5244e2cd467">
      <Terms xmlns="http://schemas.microsoft.com/office/infopath/2007/PartnerControls"/>
    </RIDocTypeTaxHTField0>
    <PublishingStartDate xmlns="http://schemas.microsoft.com/sharepoint/v3" xsi:nil="true"/>
    <gde733b7de1f426ba66c11d7c4a6ad8f xmlns="61fd8d87-ea47-44bb-afd6-b4d99b1d9c1f" xsi:nil="true"/>
  </documentManagement>
</p:properties>
</file>

<file path=customXml/itemProps1.xml><?xml version="1.0" encoding="utf-8"?>
<ds:datastoreItem xmlns:ds="http://schemas.openxmlformats.org/officeDocument/2006/customXml" ds:itemID="{9D99076F-7A36-4B23-B520-21C824B2757E}"/>
</file>

<file path=customXml/itemProps2.xml><?xml version="1.0" encoding="utf-8"?>
<ds:datastoreItem xmlns:ds="http://schemas.openxmlformats.org/officeDocument/2006/customXml" ds:itemID="{9BF2DFBB-711A-46FD-A671-F80EA1C734F8}"/>
</file>

<file path=customXml/itemProps3.xml><?xml version="1.0" encoding="utf-8"?>
<ds:datastoreItem xmlns:ds="http://schemas.openxmlformats.org/officeDocument/2006/customXml" ds:itemID="{6998B75D-8962-4B81-9D01-8B7F516AC892}"/>
</file>

<file path=docProps/app.xml><?xml version="1.0" encoding="utf-8"?>
<Properties xmlns="http://schemas.openxmlformats.org/officeDocument/2006/extended-properties" xmlns:vt="http://schemas.openxmlformats.org/officeDocument/2006/docPropsVTypes">
  <Template>PPT_INAMI_a</Template>
  <TotalTime>0</TotalTime>
  <Words>1313</Words>
  <Application>Microsoft Office PowerPoint</Application>
  <PresentationFormat>On-screen Show (4:3)</PresentationFormat>
  <Paragraphs>161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Arial</vt:lpstr>
      <vt:lpstr>Candara</vt:lpstr>
      <vt:lpstr>Times New Roman</vt:lpstr>
      <vt:lpstr>Verdana</vt:lpstr>
      <vt:lpstr>Wingdings</vt:lpstr>
      <vt:lpstr>PPT_INAMI_a</vt:lpstr>
      <vt:lpstr>Feedback individuel des médecins généralistes 2019</vt:lpstr>
      <vt:lpstr>Introduction</vt:lpstr>
      <vt:lpstr>Que contient cette présentation?</vt:lpstr>
      <vt:lpstr>PowerPoint Presentation</vt:lpstr>
      <vt:lpstr>Interprétation graphique 1. Echelle de comparaison individuelle</vt:lpstr>
      <vt:lpstr>Interprétation graphique 2. Boxplot / indicateur des GLEM(s) par province</vt:lpstr>
      <vt:lpstr>Interprétation graphique 2. Boxplot / indicateur des GLEM(s) par province</vt:lpstr>
      <vt:lpstr>Interprétation graphique</vt:lpstr>
      <vt:lpstr>PowerPoint Presentation</vt:lpstr>
      <vt:lpstr>THÈME III: IMAGERIE MÉDICALE ET EXAMENS PRÉOPÉRATOIRES</vt:lpstr>
      <vt:lpstr>THÈME III: IMAGERIE MÉDICALE ET EXAMENS PRÉOPÉRATOIRES</vt:lpstr>
      <vt:lpstr>III.1. Usage excessif de l'imagerie de la colonne vertébrale</vt:lpstr>
      <vt:lpstr>Proportion de vos patients sans problème orthopédique avéré, à qui vous avez prescrit au moins 1 fois une imagerie de la colonne vertébrale au cours des 3 dernières années</vt:lpstr>
      <vt:lpstr>Nombre moyen d'examens d'imagerie de la colonne vertébrale différents, par patient</vt:lpstr>
      <vt:lpstr>Part de radiographies et de CT-scans dans l'imagerie de la colonne vertébrale que vous avez prescrite</vt:lpstr>
      <vt:lpstr>THÈME III: IMAGERIE MÉDICALE ET EXAMENS PRÉOPÉRATOIRES</vt:lpstr>
      <vt:lpstr>III.2. Usage excessif d'examens préopératoires</vt:lpstr>
      <vt:lpstr>Proportion de patients présentant un faible profil de risque &lt; 50 ans qui ont été soumis à des examens préopératoires superflus pour des interventions chirurgicales mineures et intermédiaires</vt:lpstr>
      <vt:lpstr>Proportion de patients présentant un faible profil de risque ≥ 50 ans qui ont été soumis à des examens préopératoires superflus pour des interventions chirurgicales mineures et intermédiaires.</vt:lpstr>
      <vt:lpstr>THÈME III: IMAGERIE MÉDICALE ET EXAMENS PRÉOPÉRATOIRES</vt:lpstr>
      <vt:lpstr>III.3. Exposition aux rayonnements par imagerie médicale obsolète</vt:lpstr>
      <vt:lpstr>Exposition aux rayonnements (en mSv) causée par une imagerie obsolète, par patient</vt:lpstr>
      <vt:lpstr>Proportion d'exposition aux rayonnements obsolète causée par une RX colonne vertébrale et une CT colonne vertébrale</vt:lpstr>
      <vt:lpstr>THÈME III: IMAGERIE MÉDICALE ET EXAMENS PRÉOPÉRATOIRES</vt:lpstr>
      <vt:lpstr>III.4. Usage excessif de l'échographie de la glande thyroïde</vt:lpstr>
      <vt:lpstr>Proportion de patients atteints d'un trouble avéré de la fonction thyroïdienne qui ont été soumis à ≥ 1 suivi échographique superflu au cours des 3 dernières années</vt:lpstr>
      <vt:lpstr>THÈME III: IMAGERIE MÉDICALE ET EXAMENS PRÉOPÉRATOIRES</vt:lpstr>
      <vt:lpstr>III.5. Dépistage du cancer du sein</vt:lpstr>
      <vt:lpstr>Proportion de femmes dans la population cible (50-69 ans) de votre pratique qui ont été soumises à un dépistage bisannuel</vt:lpstr>
      <vt:lpstr>Proportion de dépistages réalisés par le biais du système de dépistage organisé (= programme de dépistage national) (sur le nombre total de dépistages effectués)</vt:lpstr>
    </vt:vector>
  </TitlesOfParts>
  <Company>R.I.Z.I.V. - I.N.A.M.I.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Feedback individuel des médecins généralistes 2019</dc:title>
  <dc:creator>Cindy Opdebeeck</dc:creator>
  <cp:lastModifiedBy>Bingen Sandrine</cp:lastModifiedBy>
  <cp:revision>88</cp:revision>
  <dcterms:created xsi:type="dcterms:W3CDTF">2018-10-05T06:30:43Z</dcterms:created>
  <dcterms:modified xsi:type="dcterms:W3CDTF">2019-06-19T08:47:55Z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0x01010068B932EBA4214624B1E6C758B674AA3900878AE0BF14248048B0F623A599AB54C9</vt:lpwstr>
  </property>
  <property fmtid="{D5CDD505-2E9C-101B-9397-08002B2CF9AE}" pid="3" name="RITargetGroup">
    <vt:lpwstr>29;#Médecin|d8a1e59b-bcd7-4d2f-b75c-23b993f6e1ad;#35;#Maison médicale|69c6c6b7-d4d8-4ddb-b492-1c598670bf6a</vt:lpwstr>
  </property>
  <property fmtid="{D5CDD505-2E9C-101B-9397-08002B2CF9AE}" pid="4" name="RITheme">
    <vt:lpwstr>60;#Feedback individuel|c011c27e-2dbd-409b-87f6-1d728db57d70</vt:lpwstr>
  </property>
  <property fmtid="{D5CDD505-2E9C-101B-9397-08002B2CF9AE}" pid="5" name="RILanguage">
    <vt:lpwstr>8;#Français|aa2269b8-11bd-4cc9-9267-801806817e60</vt:lpwstr>
  </property>
  <property fmtid="{D5CDD505-2E9C-101B-9397-08002B2CF9AE}" pid="6" name="RIDocType">
    <vt:lpwstr/>
  </property>
  <property fmtid="{D5CDD505-2E9C-101B-9397-08002B2CF9AE}" pid="7" name="Publication type for documents">
    <vt:lpwstr/>
  </property>
</Properties>
</file>